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6" r:id="rId2"/>
    <p:sldId id="257" r:id="rId3"/>
    <p:sldId id="261" r:id="rId4"/>
    <p:sldId id="260" r:id="rId5"/>
    <p:sldId id="262" r:id="rId6"/>
    <p:sldId id="263" r:id="rId7"/>
    <p:sldId id="264" r:id="rId8"/>
    <p:sldId id="269" r:id="rId9"/>
    <p:sldId id="268" r:id="rId10"/>
    <p:sldId id="265" r:id="rId11"/>
    <p:sldId id="266" r:id="rId12"/>
    <p:sldId id="267" r:id="rId13"/>
    <p:sldId id="270" r:id="rId14"/>
    <p:sldId id="271" r:id="rId15"/>
    <p:sldId id="275" r:id="rId16"/>
    <p:sldId id="276" r:id="rId17"/>
    <p:sldId id="277" r:id="rId18"/>
    <p:sldId id="278" r:id="rId19"/>
    <p:sldId id="280" r:id="rId20"/>
    <p:sldId id="279" r:id="rId21"/>
    <p:sldId id="283" r:id="rId22"/>
    <p:sldId id="272" r:id="rId23"/>
    <p:sldId id="273" r:id="rId24"/>
    <p:sldId id="274"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5" r:id="rId54"/>
    <p:sldId id="316"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5" r:id="rId93"/>
    <p:sldId id="356" r:id="rId94"/>
    <p:sldId id="357" r:id="rId95"/>
    <p:sldId id="352" r:id="rId96"/>
    <p:sldId id="353" r:id="rId97"/>
    <p:sldId id="354"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4"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3" r:id="rId153"/>
    <p:sldId id="412" r:id="rId154"/>
    <p:sldId id="414" r:id="rId155"/>
    <p:sldId id="415" r:id="rId156"/>
    <p:sldId id="416" r:id="rId157"/>
    <p:sldId id="417" r:id="rId158"/>
    <p:sldId id="419" r:id="rId159"/>
    <p:sldId id="418" r:id="rId160"/>
    <p:sldId id="420" r:id="rId161"/>
    <p:sldId id="421" r:id="rId162"/>
    <p:sldId id="422" r:id="rId163"/>
    <p:sldId id="423" r:id="rId164"/>
    <p:sldId id="424" r:id="rId165"/>
    <p:sldId id="425" r:id="rId166"/>
    <p:sldId id="428" r:id="rId167"/>
    <p:sldId id="429" r:id="rId168"/>
    <p:sldId id="430" r:id="rId169"/>
    <p:sldId id="431" r:id="rId170"/>
    <p:sldId id="432" r:id="rId171"/>
    <p:sldId id="433" r:id="rId172"/>
    <p:sldId id="434" r:id="rId173"/>
    <p:sldId id="435" r:id="rId174"/>
    <p:sldId id="436" r:id="rId175"/>
    <p:sldId id="437" r:id="rId176"/>
    <p:sldId id="438" r:id="rId177"/>
    <p:sldId id="440" r:id="rId178"/>
    <p:sldId id="439"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61" r:id="rId196"/>
    <p:sldId id="457" r:id="rId197"/>
    <p:sldId id="460" r:id="rId198"/>
    <p:sldId id="458" r:id="rId199"/>
    <p:sldId id="459" r:id="rId200"/>
    <p:sldId id="259" r:id="rId20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51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103</a:t>
            </a:fld>
            <a:endParaRPr lang="zh-CN" altLang="en-US"/>
          </a:p>
        </p:txBody>
      </p:sp>
    </p:spTree>
    <p:extLst>
      <p:ext uri="{BB962C8B-B14F-4D97-AF65-F5344CB8AC3E}">
        <p14:creationId xmlns:p14="http://schemas.microsoft.com/office/powerpoint/2010/main" val="28283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190</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191</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192</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193</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194</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195</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196</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197</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198</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199</a:t>
            </a:fld>
            <a:endParaRPr lang="zh-CN" altLang="en-US"/>
          </a:p>
        </p:txBody>
      </p:sp>
    </p:spTree>
    <p:extLst>
      <p:ext uri="{BB962C8B-B14F-4D97-AF65-F5344CB8AC3E}">
        <p14:creationId xmlns:p14="http://schemas.microsoft.com/office/powerpoint/2010/main" val="64336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3991013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2.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9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image" Target="../media/image252.png"/><Relationship Id="rId7" Type="http://schemas.openxmlformats.org/officeDocument/2006/relationships/image" Target="../media/image256.png"/><Relationship Id="rId12" Type="http://schemas.openxmlformats.org/officeDocument/2006/relationships/image" Target="../media/image261.png"/><Relationship Id="rId17" Type="http://schemas.openxmlformats.org/officeDocument/2006/relationships/image" Target="../media/image266.png"/><Relationship Id="rId2" Type="http://schemas.openxmlformats.org/officeDocument/2006/relationships/notesSlide" Target="../notesSlides/notesSlide56.xml"/><Relationship Id="rId16"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png"/><Relationship Id="rId15" Type="http://schemas.openxmlformats.org/officeDocument/2006/relationships/image" Target="../media/image264.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Data-Analysi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en-US" altLang="ko-KR" sz="4400" b="1" smtClean="0">
                <a:solidFill>
                  <a:schemeClr val="accent5">
                    <a:lumMod val="50000"/>
                  </a:schemeClr>
                </a:solidFill>
                <a:latin typeface="微软雅黑" pitchFamily="34" charset="-122"/>
                <a:ea typeface="微软雅黑" pitchFamily="34" charset="-122"/>
                <a:cs typeface="Arial" pitchFamily="34" charset="0"/>
              </a:rPr>
              <a:t>Python</a:t>
            </a:r>
            <a:r>
              <a:rPr lang="zh-CN" altLang="en-US" sz="4400" b="1">
                <a:solidFill>
                  <a:schemeClr val="accent5">
                    <a:lumMod val="50000"/>
                  </a:schemeClr>
                </a:solidFill>
                <a:latin typeface="微软雅黑" pitchFamily="34" charset="-122"/>
                <a:ea typeface="微软雅黑" pitchFamily="34" charset="-122"/>
                <a:cs typeface="Arial" pitchFamily="34" charset="0"/>
              </a:rPr>
              <a:t>案例分析</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6" name="TextBox 5"/>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Data Analysis</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54594"/>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安装</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提供了多平台支持，我们可以使用</a:t>
            </a:r>
            <a:r>
              <a:rPr lang="en-US" altLang="zh-CN" sz="1600" smtClean="0">
                <a:solidFill>
                  <a:srgbClr val="4BACC6">
                    <a:lumMod val="75000"/>
                  </a:srgbClr>
                </a:solidFill>
                <a:latin typeface="微软雅黑" pitchFamily="34" charset="-122"/>
                <a:ea typeface="微软雅黑" pitchFamily="34" charset="-122"/>
              </a:rPr>
              <a:t>pip</a:t>
            </a:r>
            <a:r>
              <a:rPr lang="zh-CN" altLang="en-US" sz="1600" smtClean="0">
                <a:solidFill>
                  <a:srgbClr val="4BACC6">
                    <a:lumMod val="75000"/>
                  </a:srgbClr>
                </a:solidFill>
                <a:latin typeface="微软雅黑" pitchFamily="34" charset="-122"/>
                <a:ea typeface="微软雅黑" pitchFamily="34" charset="-122"/>
              </a:rPr>
              <a:t>包管理命令、</a:t>
            </a:r>
            <a:r>
              <a:rPr lang="en-US" altLang="zh-CN" sz="1600" smtClean="0">
                <a:solidFill>
                  <a:srgbClr val="4BACC6">
                    <a:lumMod val="75000"/>
                  </a:srgbClr>
                </a:solidFill>
                <a:latin typeface="微软雅黑" pitchFamily="34" charset="-122"/>
                <a:ea typeface="微软雅黑" pitchFamily="34" charset="-122"/>
              </a:rPr>
              <a:t>anaconda</a:t>
            </a:r>
            <a:r>
              <a:rPr lang="zh-CN" altLang="en-US" sz="1600" smtClean="0">
                <a:solidFill>
                  <a:srgbClr val="4BACC6">
                    <a:lumMod val="75000"/>
                  </a:srgbClr>
                </a:solidFill>
                <a:latin typeface="微软雅黑" pitchFamily="34" charset="-122"/>
                <a:ea typeface="微软雅黑" pitchFamily="34" charset="-122"/>
              </a:rPr>
              <a:t>包管理工具，或直接下载官网对应平台下的</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 使用</a:t>
            </a:r>
            <a:r>
              <a:rPr lang="en-US" altLang="zh-CN" sz="1600" smtClean="0">
                <a:solidFill>
                  <a:srgbClr val="4BACC6">
                    <a:lumMod val="75000"/>
                  </a:srgbClr>
                </a:solidFill>
                <a:latin typeface="微软雅黑" pitchFamily="34" charset="-122"/>
                <a:ea typeface="微软雅黑" pitchFamily="34" charset="-122"/>
              </a:rPr>
              <a:t>wheel</a:t>
            </a:r>
            <a:r>
              <a:rPr lang="zh-CN" altLang="en-US" sz="1600" smtClean="0">
                <a:solidFill>
                  <a:srgbClr val="4BACC6">
                    <a:lumMod val="75000"/>
                  </a:srgbClr>
                </a:solidFill>
                <a:latin typeface="微软雅黑" pitchFamily="34" charset="-122"/>
                <a:ea typeface="微软雅黑" pitchFamily="34" charset="-122"/>
              </a:rPr>
              <a:t>文件进行安装时，需注意操作系统的位数以及所要求</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的最低版本。</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由于</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默认情况不支持</a:t>
            </a:r>
            <a:r>
              <a:rPr lang="zh-CN" altLang="en-US" sz="1600" smtClean="0">
                <a:solidFill>
                  <a:srgbClr val="4BACC6">
                    <a:lumMod val="75000"/>
                  </a:srgbClr>
                </a:solidFill>
                <a:latin typeface="微软雅黑" pitchFamily="34" charset="-122"/>
                <a:ea typeface="微软雅黑" pitchFamily="34" charset="-122"/>
              </a:rPr>
              <a:t>中文字符，可以通过对</a:t>
            </a: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的字体属性进行设置即可解决。这里介绍两种方法进行设置：</a:t>
            </a: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使用系统自带字体；</a:t>
            </a: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指定一个外部字体。</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其中，第一种方式在前面的课程的示例代码部分已提到过，即使用子模块</a:t>
            </a:r>
            <a:r>
              <a:rPr lang="en-US" altLang="zh-CN" sz="1600" smtClean="0">
                <a:solidFill>
                  <a:srgbClr val="4BACC6">
                    <a:lumMod val="75000"/>
                  </a:srgbClr>
                </a:solidFill>
                <a:latin typeface="微软雅黑" pitchFamily="34" charset="-122"/>
                <a:ea typeface="微软雅黑" pitchFamily="34" charset="-122"/>
              </a:rPr>
              <a:t>pyplot</a:t>
            </a:r>
            <a:r>
              <a:rPr lang="zh-CN" altLang="en-US" sz="1600" smtClean="0">
                <a:solidFill>
                  <a:srgbClr val="4BACC6">
                    <a:lumMod val="75000"/>
                  </a:srgbClr>
                </a:solidFill>
                <a:latin typeface="微软雅黑" pitchFamily="34" charset="-122"/>
                <a:ea typeface="微软雅黑" pitchFamily="34" charset="-122"/>
              </a:rPr>
              <a:t>中的</a:t>
            </a:r>
            <a:r>
              <a:rPr lang="en-US" altLang="zh-CN" sz="1600" smtClean="0">
                <a:solidFill>
                  <a:srgbClr val="4BACC6">
                    <a:lumMod val="75000"/>
                  </a:srgbClr>
                </a:solidFill>
                <a:latin typeface="微软雅黑" pitchFamily="34" charset="-122"/>
                <a:ea typeface="微软雅黑" pitchFamily="34" charset="-122"/>
              </a:rPr>
              <a:t>rcParams</a:t>
            </a:r>
            <a:r>
              <a:rPr lang="zh-CN" altLang="en-US" sz="1600" smtClean="0">
                <a:solidFill>
                  <a:srgbClr val="4BACC6">
                    <a:lumMod val="75000"/>
                  </a:srgbClr>
                </a:solidFill>
                <a:latin typeface="微软雅黑" pitchFamily="34" charset="-122"/>
                <a:ea typeface="微软雅黑" pitchFamily="34" charset="-122"/>
              </a:rPr>
              <a:t>函数指定一个系统已存在的字体；第二种方式需要将外部字体文件放置当前项目中，然后使用子模块</a:t>
            </a:r>
            <a:r>
              <a:rPr lang="en-US" altLang="zh-CN" sz="1600" smtClean="0">
                <a:solidFill>
                  <a:srgbClr val="4BACC6">
                    <a:lumMod val="75000"/>
                  </a:srgbClr>
                </a:solidFill>
                <a:latin typeface="微软雅黑" pitchFamily="34" charset="-122"/>
                <a:ea typeface="微软雅黑" pitchFamily="34" charset="-122"/>
              </a:rPr>
              <a:t>font_manager</a:t>
            </a:r>
            <a:r>
              <a:rPr lang="zh-CN" altLang="en-US" sz="1600" smtClean="0">
                <a:solidFill>
                  <a:srgbClr val="4BACC6">
                    <a:lumMod val="75000"/>
                  </a:srgbClr>
                </a:solidFill>
                <a:latin typeface="微软雅黑" pitchFamily="34" charset="-122"/>
                <a:ea typeface="微软雅黑" pitchFamily="34" charset="-122"/>
              </a:rPr>
              <a:t>的函数</a:t>
            </a:r>
            <a:r>
              <a:rPr lang="en-US" altLang="zh-CN" sz="1600" smtClean="0">
                <a:solidFill>
                  <a:srgbClr val="4BACC6">
                    <a:lumMod val="75000"/>
                  </a:srgbClr>
                </a:solidFill>
                <a:latin typeface="微软雅黑" pitchFamily="34" charset="-122"/>
                <a:ea typeface="微软雅黑" pitchFamily="34" charset="-122"/>
              </a:rPr>
              <a:t>FontProperties</a:t>
            </a:r>
            <a:r>
              <a:rPr lang="zh-CN" altLang="en-US" sz="1600" smtClean="0">
                <a:solidFill>
                  <a:srgbClr val="4BACC6">
                    <a:lumMod val="75000"/>
                  </a:srgbClr>
                </a:solidFill>
                <a:latin typeface="微软雅黑" pitchFamily="34" charset="-122"/>
                <a:ea typeface="微软雅黑" pitchFamily="34" charset="-122"/>
              </a:rPr>
              <a:t>将字体文件引入。</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024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1851273"/>
            <a:ext cx="3438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对中文标题的支持</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781" y="1852738"/>
            <a:ext cx="2742439" cy="27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798" y="1851273"/>
            <a:ext cx="4154405" cy="32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885" y="1852738"/>
            <a:ext cx="3676230" cy="18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9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 calcmode="lin" valueType="num">
                                      <p:cBhvr>
                                        <p:cTn id="23" dur="500" fill="hold"/>
                                        <p:tgtEl>
                                          <p:spTgt spid="1027"/>
                                        </p:tgtEl>
                                        <p:attrNameLst>
                                          <p:attrName>ppt_w</p:attrName>
                                        </p:attrNameLst>
                                      </p:cBhvr>
                                      <p:tavLst>
                                        <p:tav tm="0">
                                          <p:val>
                                            <p:fltVal val="0"/>
                                          </p:val>
                                        </p:tav>
                                        <p:tav tm="100000">
                                          <p:val>
                                            <p:strVal val="#ppt_w"/>
                                          </p:val>
                                        </p:tav>
                                      </p:tavLst>
                                    </p:anim>
                                    <p:anim calcmode="lin" valueType="num">
                                      <p:cBhvr>
                                        <p:cTn id="24" dur="500" fill="hold"/>
                                        <p:tgtEl>
                                          <p:spTgt spid="1027"/>
                                        </p:tgtEl>
                                        <p:attrNameLst>
                                          <p:attrName>ppt_h</p:attrName>
                                        </p:attrNameLst>
                                      </p:cBhvr>
                                      <p:tavLst>
                                        <p:tav tm="0">
                                          <p:val>
                                            <p:fltVal val="0"/>
                                          </p:val>
                                        </p:tav>
                                        <p:tav tm="100000">
                                          <p:val>
                                            <p:strVal val="#ppt_h"/>
                                          </p:val>
                                        </p:tav>
                                      </p:tavLst>
                                    </p:anim>
                                    <p:animEffect transition="in" filter="fade">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 calcmode="lin" valueType="num">
                                      <p:cBhvr>
                                        <p:cTn id="34" dur="500" fill="hold"/>
                                        <p:tgtEl>
                                          <p:spTgt spid="1028"/>
                                        </p:tgtEl>
                                        <p:attrNameLst>
                                          <p:attrName>ppt_w</p:attrName>
                                        </p:attrNameLst>
                                      </p:cBhvr>
                                      <p:tavLst>
                                        <p:tav tm="0">
                                          <p:val>
                                            <p:fltVal val="0"/>
                                          </p:val>
                                        </p:tav>
                                        <p:tav tm="100000">
                                          <p:val>
                                            <p:strVal val="#ppt_w"/>
                                          </p:val>
                                        </p:tav>
                                      </p:tavLst>
                                    </p:anim>
                                    <p:anim calcmode="lin" valueType="num">
                                      <p:cBhvr>
                                        <p:cTn id="35" dur="500" fill="hold"/>
                                        <p:tgtEl>
                                          <p:spTgt spid="1028"/>
                                        </p:tgtEl>
                                        <p:attrNameLst>
                                          <p:attrName>ppt_h</p:attrName>
                                        </p:attrNameLst>
                                      </p:cBhvr>
                                      <p:tavLst>
                                        <p:tav tm="0">
                                          <p:val>
                                            <p:fltVal val="0"/>
                                          </p:val>
                                        </p:tav>
                                        <p:tav tm="100000">
                                          <p:val>
                                            <p:strVal val="#ppt_h"/>
                                          </p:val>
                                        </p:tav>
                                      </p:tavLst>
                                    </p:anim>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p:cTn id="45" dur="500" fill="hold"/>
                                        <p:tgtEl>
                                          <p:spTgt spid="1029"/>
                                        </p:tgtEl>
                                        <p:attrNameLst>
                                          <p:attrName>ppt_w</p:attrName>
                                        </p:attrNameLst>
                                      </p:cBhvr>
                                      <p:tavLst>
                                        <p:tav tm="0">
                                          <p:val>
                                            <p:fltVal val="0"/>
                                          </p:val>
                                        </p:tav>
                                        <p:tav tm="100000">
                                          <p:val>
                                            <p:strVal val="#ppt_w"/>
                                          </p:val>
                                        </p:tav>
                                      </p:tavLst>
                                    </p:anim>
                                    <p:anim calcmode="lin" valueType="num">
                                      <p:cBhvr>
                                        <p:cTn id="46" dur="500" fill="hold"/>
                                        <p:tgtEl>
                                          <p:spTgt spid="1029"/>
                                        </p:tgtEl>
                                        <p:attrNameLst>
                                          <p:attrName>ppt_h</p:attrName>
                                        </p:attrNameLst>
                                      </p:cBhvr>
                                      <p:tavLst>
                                        <p:tav tm="0">
                                          <p:val>
                                            <p:fltVal val="0"/>
                                          </p:val>
                                        </p:tav>
                                        <p:tav tm="100000">
                                          <p:val>
                                            <p:strVal val="#ppt_h"/>
                                          </p:val>
                                        </p:tav>
                                      </p:tavLst>
                                    </p:anim>
                                    <p:animEffect transition="in" filter="fade">
                                      <p:cBhvr>
                                        <p:cTn id="4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基本用法内容</a:t>
            </a:r>
            <a:r>
              <a:rPr lang="zh-CN" altLang="en-US" sz="1600" smtClean="0">
                <a:solidFill>
                  <a:srgbClr val="4BACC6">
                    <a:lumMod val="75000"/>
                  </a:srgbClr>
                </a:solidFill>
                <a:latin typeface="微软雅黑" pitchFamily="34" charset="-122"/>
                <a:ea typeface="微软雅黑" pitchFamily="34" charset="-122"/>
              </a:rPr>
              <a:t>归纳如下</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1. </a:t>
            </a:r>
            <a:r>
              <a:rPr lang="zh-CN" altLang="en-US" sz="1600" smtClean="0">
                <a:solidFill>
                  <a:srgbClr val="4BACC6">
                    <a:lumMod val="75000"/>
                  </a:srgbClr>
                </a:solidFill>
                <a:latin typeface="微软雅黑" pitchFamily="34" charset="-122"/>
                <a:ea typeface="微软雅黑" pitchFamily="34" charset="-122"/>
              </a:rPr>
              <a:t>基本配置参数</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2. </a:t>
            </a:r>
            <a:r>
              <a:rPr lang="zh-CN" altLang="en-US" sz="1600" smtClean="0">
                <a:solidFill>
                  <a:srgbClr val="4BACC6">
                    <a:lumMod val="75000"/>
                  </a:srgbClr>
                </a:solidFill>
                <a:latin typeface="微软雅黑" pitchFamily="34" charset="-122"/>
                <a:ea typeface="微软雅黑" pitchFamily="34" charset="-122"/>
              </a:rPr>
              <a:t>改变</a:t>
            </a:r>
            <a:r>
              <a:rPr lang="zh-CN" altLang="en-US" sz="1600">
                <a:solidFill>
                  <a:srgbClr val="4BACC6">
                    <a:lumMod val="75000"/>
                  </a:srgbClr>
                </a:solidFill>
                <a:latin typeface="微软雅黑" pitchFamily="34" charset="-122"/>
                <a:ea typeface="微软雅黑" pitchFamily="34" charset="-122"/>
              </a:rPr>
              <a:t>线条</a:t>
            </a:r>
            <a:r>
              <a:rPr lang="zh-CN" altLang="en-US" sz="1600" smtClean="0">
                <a:solidFill>
                  <a:srgbClr val="4BACC6">
                    <a:lumMod val="75000"/>
                  </a:srgbClr>
                </a:solidFill>
                <a:latin typeface="微软雅黑" pitchFamily="34" charset="-122"/>
                <a:ea typeface="微软雅黑" pitchFamily="34" charset="-122"/>
              </a:rPr>
              <a:t>的形状、颜色和宽度</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3.</a:t>
            </a:r>
            <a:r>
              <a:rPr lang="zh-CN" altLang="en-US" sz="1600" smtClean="0">
                <a:solidFill>
                  <a:srgbClr val="4BACC6">
                    <a:lumMod val="75000"/>
                  </a:srgbClr>
                </a:solidFill>
                <a:latin typeface="微软雅黑" pitchFamily="34" charset="-122"/>
                <a:ea typeface="微软雅黑" pitchFamily="34" charset="-122"/>
              </a:rPr>
              <a:t> 调整刻度和边框位置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4. </a:t>
            </a:r>
            <a:r>
              <a:rPr lang="zh-CN" altLang="en-US" sz="1600" smtClean="0">
                <a:solidFill>
                  <a:srgbClr val="4BACC6">
                    <a:lumMod val="75000"/>
                  </a:srgbClr>
                </a:solidFill>
                <a:latin typeface="微软雅黑" pitchFamily="34" charset="-122"/>
                <a:ea typeface="微软雅黑" pitchFamily="34" charset="-122"/>
              </a:rPr>
              <a:t>添加图例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5. Annotation </a:t>
            </a:r>
            <a:r>
              <a:rPr lang="zh-CN" altLang="en-US" sz="1600">
                <a:solidFill>
                  <a:srgbClr val="4BACC6">
                    <a:lumMod val="75000"/>
                  </a:srgbClr>
                </a:solidFill>
                <a:latin typeface="微软雅黑" pitchFamily="34" charset="-122"/>
                <a:ea typeface="微软雅黑" pitchFamily="34" charset="-122"/>
              </a:rPr>
              <a:t>标注和</a:t>
            </a:r>
            <a:r>
              <a:rPr lang="en-US" altLang="zh-CN" sz="1600">
                <a:solidFill>
                  <a:srgbClr val="4BACC6">
                    <a:lumMod val="75000"/>
                  </a:srgbClr>
                </a:solidFill>
                <a:latin typeface="微软雅黑" pitchFamily="34" charset="-122"/>
                <a:ea typeface="微软雅黑" pitchFamily="34" charset="-122"/>
              </a:rPr>
              <a:t>Tick </a:t>
            </a:r>
            <a:r>
              <a:rPr lang="zh-CN" altLang="en-US" sz="1600" smtClean="0">
                <a:solidFill>
                  <a:srgbClr val="4BACC6">
                    <a:lumMod val="75000"/>
                  </a:srgbClr>
                </a:solidFill>
                <a:latin typeface="微软雅黑" pitchFamily="34" charset="-122"/>
                <a:ea typeface="微软雅黑" pitchFamily="34" charset="-122"/>
              </a:rPr>
              <a:t>透明设置</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5301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作图时一般使用默认配置，这些配置项目包括：</a:t>
            </a:r>
            <a:r>
              <a:rPr lang="zh-CN" altLang="en-US" sz="1600">
                <a:solidFill>
                  <a:srgbClr val="4BACC6">
                    <a:lumMod val="75000"/>
                  </a:srgbClr>
                </a:solidFill>
                <a:latin typeface="微软雅黑" pitchFamily="34" charset="-122"/>
                <a:ea typeface="微软雅黑" pitchFamily="34" charset="-122"/>
              </a:rPr>
              <a:t>图片大小和分辨率（</a:t>
            </a:r>
            <a:r>
              <a:rPr lang="en-US" altLang="zh-CN" sz="1600">
                <a:solidFill>
                  <a:srgbClr val="4BACC6">
                    <a:lumMod val="75000"/>
                  </a:srgbClr>
                </a:solidFill>
                <a:latin typeface="微软雅黑" pitchFamily="34" charset="-122"/>
                <a:ea typeface="微软雅黑" pitchFamily="34" charset="-122"/>
              </a:rPr>
              <a:t>dpi</a:t>
            </a:r>
            <a:r>
              <a:rPr lang="zh-CN" altLang="en-US" sz="1600">
                <a:solidFill>
                  <a:srgbClr val="4BACC6">
                    <a:lumMod val="75000"/>
                  </a:srgbClr>
                </a:solidFill>
                <a:latin typeface="微软雅黑" pitchFamily="34" charset="-122"/>
                <a:ea typeface="微软雅黑" pitchFamily="34" charset="-122"/>
              </a:rPr>
              <a:t>）、线宽、颜色、风格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坐标轴、</a:t>
            </a:r>
            <a:r>
              <a:rPr lang="en-US" altLang="zh-CN" sz="1600" smtClean="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坐标轴</a:t>
            </a:r>
            <a:r>
              <a:rPr lang="zh-CN" altLang="en-US" sz="1600">
                <a:solidFill>
                  <a:srgbClr val="4BACC6">
                    <a:lumMod val="75000"/>
                  </a:srgbClr>
                </a:solidFill>
                <a:latin typeface="微软雅黑" pitchFamily="34" charset="-122"/>
                <a:ea typeface="微软雅黑" pitchFamily="34" charset="-122"/>
              </a:rPr>
              <a:t>以及网格的属性、文字与字体属性等</a:t>
            </a:r>
            <a:r>
              <a:rPr lang="zh-CN" altLang="en-US" sz="1600" smtClean="0">
                <a:solidFill>
                  <a:srgbClr val="4BACC6">
                    <a:lumMod val="75000"/>
                  </a:srgbClr>
                </a:solidFill>
                <a:latin typeface="微软雅黑" pitchFamily="34" charset="-122"/>
                <a:ea typeface="微软雅黑" pitchFamily="34" charset="-122"/>
              </a:rPr>
              <a:t>。如果需要，也可以对这些配置进行个性化定义。下面通过实例演示一些可自定义的配置参数。</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704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87075"/>
            <a:ext cx="4104456" cy="648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基本配置参数</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33538"/>
            <a:ext cx="48291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改变线条的形状、颜色</a:t>
            </a:r>
            <a:r>
              <a:rPr lang="zh-CN" altLang="en-US" b="1" smtClean="0">
                <a:solidFill>
                  <a:schemeClr val="accent5">
                    <a:lumMod val="50000"/>
                  </a:schemeClr>
                </a:solidFill>
                <a:latin typeface="微软雅黑" pitchFamily="34" charset="-122"/>
                <a:ea typeface="微软雅黑" pitchFamily="34" charset="-122"/>
              </a:rPr>
              <a:t>和宽度</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对于上面的例子，我们</a:t>
            </a:r>
            <a:r>
              <a:rPr lang="zh-CN" altLang="en-US" sz="1600">
                <a:solidFill>
                  <a:srgbClr val="4BACC6">
                    <a:lumMod val="75000"/>
                  </a:srgbClr>
                </a:solidFill>
                <a:latin typeface="微软雅黑" pitchFamily="34" charset="-122"/>
                <a:ea typeface="微软雅黑" pitchFamily="34" charset="-122"/>
              </a:rPr>
              <a:t>以蓝色和红色分别表示余弦和正弦函数，而后将线条变粗</a:t>
            </a:r>
            <a:r>
              <a:rPr lang="zh-CN" altLang="en-US" sz="1600" smtClean="0">
                <a:solidFill>
                  <a:srgbClr val="4BACC6">
                    <a:lumMod val="75000"/>
                  </a:srgbClr>
                </a:solidFill>
                <a:latin typeface="微软雅黑" pitchFamily="34" charset="-122"/>
                <a:ea typeface="微软雅黑" pitchFamily="34" charset="-122"/>
              </a:rPr>
              <a:t>一点，且在</a:t>
            </a:r>
            <a:r>
              <a:rPr lang="zh-CN" altLang="en-US" sz="1600">
                <a:solidFill>
                  <a:srgbClr val="4BACC6">
                    <a:lumMod val="75000"/>
                  </a:srgbClr>
                </a:solidFill>
                <a:latin typeface="微软雅黑" pitchFamily="34" charset="-122"/>
                <a:ea typeface="微软雅黑" pitchFamily="34" charset="-122"/>
              </a:rPr>
              <a:t>水平方向拉伸一下整个图</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2708920"/>
            <a:ext cx="4124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708920"/>
            <a:ext cx="464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14531"/>
            <a:ext cx="48291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对于前面的</a:t>
            </a:r>
            <a:r>
              <a:rPr lang="zh-CN" altLang="en-US" sz="1600">
                <a:solidFill>
                  <a:srgbClr val="4BACC6">
                    <a:lumMod val="75000"/>
                  </a:srgbClr>
                </a:solidFill>
                <a:latin typeface="微软雅黑" pitchFamily="34" charset="-122"/>
                <a:ea typeface="微软雅黑" pitchFamily="34" charset="-122"/>
              </a:rPr>
              <a:t>例子</a:t>
            </a:r>
            <a:r>
              <a:rPr lang="zh-CN" altLang="en-US" sz="1600" smtClean="0">
                <a:solidFill>
                  <a:srgbClr val="4BACC6">
                    <a:lumMod val="75000"/>
                  </a:srgbClr>
                </a:solidFill>
                <a:latin typeface="微软雅黑" pitchFamily="34" charset="-122"/>
                <a:ea typeface="微软雅黑" pitchFamily="34" charset="-122"/>
              </a:rPr>
              <a:t>，正弦、余弦曲线自动映射到</a:t>
            </a:r>
            <a:r>
              <a:rPr lang="en-US" altLang="zh-CN" sz="1600" smtClean="0">
                <a:solidFill>
                  <a:srgbClr val="4BACC6">
                    <a:lumMod val="75000"/>
                  </a:srgbClr>
                </a:solidFill>
                <a:latin typeface="微软雅黑" pitchFamily="34" charset="-122"/>
                <a:ea typeface="微软雅黑" pitchFamily="34" charset="-122"/>
              </a:rPr>
              <a:t>(-3, 3)</a:t>
            </a:r>
            <a:r>
              <a:rPr lang="zh-CN" altLang="en-US" sz="1600" smtClean="0">
                <a:solidFill>
                  <a:srgbClr val="4BACC6">
                    <a:lumMod val="75000"/>
                  </a:srgbClr>
                </a:solidFill>
                <a:latin typeface="微软雅黑" pitchFamily="34" charset="-122"/>
                <a:ea typeface="微软雅黑" pitchFamily="34" charset="-122"/>
              </a:rPr>
              <a:t>区间，为了直观展示，我们将</a:t>
            </a:r>
            <a:r>
              <a:rPr lang="en-US" altLang="zh-CN" sz="1600" smtClean="0">
                <a:solidFill>
                  <a:srgbClr val="4BACC6">
                    <a:lumMod val="75000"/>
                  </a:srgbClr>
                </a:solidFill>
                <a:latin typeface="微软雅黑" pitchFamily="34" charset="-122"/>
                <a:ea typeface="微软雅黑" pitchFamily="34" charset="-122"/>
              </a:rPr>
              <a:t>x</a:t>
            </a:r>
            <a:r>
              <a:rPr lang="zh-CN" altLang="en-US" sz="1600" smtClean="0">
                <a:solidFill>
                  <a:srgbClr val="4BACC6">
                    <a:lumMod val="75000"/>
                  </a:srgbClr>
                </a:solidFill>
                <a:latin typeface="微软雅黑" pitchFamily="34" charset="-122"/>
                <a:ea typeface="微软雅黑" pitchFamily="34" charset="-122"/>
              </a:rPr>
              <a:t>轴的刻度设为</a:t>
            </a:r>
            <a:r>
              <a:rPr lang="en-US" altLang="zh-CN" sz="1600" smtClean="0">
                <a:solidFill>
                  <a:srgbClr val="4BACC6">
                    <a:lumMod val="75000"/>
                  </a:srgbClr>
                </a:solidFill>
                <a:latin typeface="微软雅黑" pitchFamily="34" charset="-122"/>
                <a:ea typeface="微软雅黑" pitchFamily="34" charset="-122"/>
              </a:rPr>
              <a:t>(-π, </a:t>
            </a:r>
            <a:r>
              <a:rPr lang="en-US" altLang="zh-CN" sz="1600">
                <a:solidFill>
                  <a:srgbClr val="4BACC6">
                    <a:lumMod val="75000"/>
                  </a:srgbClr>
                </a:solidFill>
                <a:latin typeface="微软雅黑" pitchFamily="34" charset="-122"/>
                <a:ea typeface="微软雅黑" pitchFamily="34" charset="-122"/>
              </a:rPr>
              <a:t>π</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，这里需要用到 </a:t>
            </a:r>
            <a:r>
              <a:rPr lang="en-US" altLang="zh-CN" sz="1600">
                <a:solidFill>
                  <a:srgbClr val="4BACC6">
                    <a:lumMod val="75000"/>
                  </a:srgbClr>
                </a:solidFill>
                <a:latin typeface="微软雅黑" pitchFamily="34" charset="-122"/>
                <a:ea typeface="微软雅黑" pitchFamily="34" charset="-122"/>
              </a:rPr>
              <a:t>LaTeX</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09986"/>
            <a:ext cx="51816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4099"/>
                                        </p:tgtEl>
                                        <p:attrNameLst>
                                          <p:attrName>ppt_w</p:attrName>
                                        </p:attrNameLst>
                                      </p:cBhvr>
                                      <p:tavLst>
                                        <p:tav tm="0">
                                          <p:val>
                                            <p:strVal val="ppt_w"/>
                                          </p:val>
                                        </p:tav>
                                        <p:tav tm="100000">
                                          <p:val>
                                            <p:fltVal val="0"/>
                                          </p:val>
                                        </p:tav>
                                      </p:tavLst>
                                    </p:anim>
                                    <p:anim calcmode="lin" valueType="num">
                                      <p:cBhvr>
                                        <p:cTn id="24" dur="500"/>
                                        <p:tgtEl>
                                          <p:spTgt spid="4099"/>
                                        </p:tgtEl>
                                        <p:attrNameLst>
                                          <p:attrName>ppt_h</p:attrName>
                                        </p:attrNameLst>
                                      </p:cBhvr>
                                      <p:tavLst>
                                        <p:tav tm="0">
                                          <p:val>
                                            <p:strVal val="ppt_h"/>
                                          </p:val>
                                        </p:tav>
                                        <p:tav tm="100000">
                                          <p:val>
                                            <p:fltVal val="0"/>
                                          </p:val>
                                        </p:tav>
                                      </p:tavLst>
                                    </p:anim>
                                    <p:animEffect transition="out" filter="fade">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p:cTn id="31" dur="500" fill="hold"/>
                                        <p:tgtEl>
                                          <p:spTgt spid="4098"/>
                                        </p:tgtEl>
                                        <p:attrNameLst>
                                          <p:attrName>ppt_w</p:attrName>
                                        </p:attrNameLst>
                                      </p:cBhvr>
                                      <p:tavLst>
                                        <p:tav tm="0">
                                          <p:val>
                                            <p:fltVal val="0"/>
                                          </p:val>
                                        </p:tav>
                                        <p:tav tm="100000">
                                          <p:val>
                                            <p:strVal val="#ppt_w"/>
                                          </p:val>
                                        </p:tav>
                                      </p:tavLst>
                                    </p:anim>
                                    <p:anim calcmode="lin" valueType="num">
                                      <p:cBhvr>
                                        <p:cTn id="32" dur="500" fill="hold"/>
                                        <p:tgtEl>
                                          <p:spTgt spid="4098"/>
                                        </p:tgtEl>
                                        <p:attrNameLst>
                                          <p:attrName>ppt_h</p:attrName>
                                        </p:attrNameLst>
                                      </p:cBhvr>
                                      <p:tavLst>
                                        <p:tav tm="0">
                                          <p:val>
                                            <p:fltVal val="0"/>
                                          </p:val>
                                        </p:tav>
                                        <p:tav tm="100000">
                                          <p:val>
                                            <p:strVal val="#ppt_h"/>
                                          </p:val>
                                        </p:tav>
                                      </p:tavLst>
                                    </p:anim>
                                    <p:animEffect transition="in" filter="fade">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调整刻度和边框位置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坐标轴线和上面</a:t>
            </a:r>
            <a:r>
              <a:rPr lang="zh-CN" altLang="en-US" sz="1600" smtClean="0">
                <a:solidFill>
                  <a:srgbClr val="4BACC6">
                    <a:lumMod val="75000"/>
                  </a:srgbClr>
                </a:solidFill>
                <a:latin typeface="微软雅黑" pitchFamily="34" charset="-122"/>
                <a:ea typeface="微软雅黑" pitchFamily="34" charset="-122"/>
              </a:rPr>
              <a:t>的刻度标记连在</a:t>
            </a:r>
            <a:r>
              <a:rPr lang="zh-CN" altLang="en-US" sz="1600">
                <a:solidFill>
                  <a:srgbClr val="4BACC6">
                    <a:lumMod val="75000"/>
                  </a:srgbClr>
                </a:solidFill>
                <a:latin typeface="微软雅黑" pitchFamily="34" charset="-122"/>
                <a:ea typeface="微软雅黑" pitchFamily="34" charset="-122"/>
              </a:rPr>
              <a:t>一起就形成</a:t>
            </a:r>
            <a:r>
              <a:rPr lang="zh-CN" altLang="en-US" sz="1600" smtClean="0">
                <a:solidFill>
                  <a:srgbClr val="4BACC6">
                    <a:lumMod val="75000"/>
                  </a:srgbClr>
                </a:solidFill>
                <a:latin typeface="微软雅黑" pitchFamily="34" charset="-122"/>
                <a:ea typeface="微软雅黑" pitchFamily="34" charset="-122"/>
              </a:rPr>
              <a:t>了边框（</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Spines </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它记录了数据区域的</a:t>
            </a:r>
            <a:r>
              <a:rPr lang="zh-CN" altLang="en-US" sz="1600" smtClean="0">
                <a:solidFill>
                  <a:srgbClr val="4BACC6">
                    <a:lumMod val="75000"/>
                  </a:srgbClr>
                </a:solidFill>
                <a:latin typeface="微软雅黑" pitchFamily="34" charset="-122"/>
                <a:ea typeface="微软雅黑" pitchFamily="34" charset="-122"/>
              </a:rPr>
              <a:t>范围，可以</a:t>
            </a:r>
            <a:r>
              <a:rPr lang="zh-CN" altLang="en-US" sz="1600">
                <a:solidFill>
                  <a:srgbClr val="4BACC6">
                    <a:lumMod val="75000"/>
                  </a:srgbClr>
                </a:solidFill>
                <a:latin typeface="微软雅黑" pitchFamily="34" charset="-122"/>
                <a:ea typeface="微软雅黑" pitchFamily="34" charset="-122"/>
              </a:rPr>
              <a:t>放在任意</a:t>
            </a:r>
            <a:r>
              <a:rPr lang="zh-CN" altLang="en-US" sz="1600" smtClean="0">
                <a:solidFill>
                  <a:srgbClr val="4BACC6">
                    <a:lumMod val="75000"/>
                  </a:srgbClr>
                </a:solidFill>
                <a:latin typeface="微软雅黑" pitchFamily="34" charset="-122"/>
                <a:ea typeface="微软雅黑" pitchFamily="34" charset="-122"/>
              </a:rPr>
              <a:t>位置。</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实际上</a:t>
            </a:r>
            <a:r>
              <a:rPr lang="zh-CN" altLang="en-US" sz="1600">
                <a:solidFill>
                  <a:srgbClr val="4BACC6">
                    <a:lumMod val="75000"/>
                  </a:srgbClr>
                </a:solidFill>
                <a:latin typeface="微软雅黑" pitchFamily="34" charset="-122"/>
                <a:ea typeface="微软雅黑" pitchFamily="34" charset="-122"/>
              </a:rPr>
              <a:t>每幅图有四</a:t>
            </a:r>
            <a:r>
              <a:rPr lang="zh-CN" altLang="en-US" sz="1600" smtClean="0">
                <a:solidFill>
                  <a:srgbClr val="4BACC6">
                    <a:lumMod val="75000"/>
                  </a:srgbClr>
                </a:solidFill>
                <a:latin typeface="微软雅黑" pitchFamily="34" charset="-122"/>
                <a:ea typeface="微软雅黑" pitchFamily="34" charset="-122"/>
              </a:rPr>
              <a:t>条</a:t>
            </a:r>
            <a:r>
              <a:rPr lang="zh-CN" altLang="en-US" sz="1600">
                <a:solidFill>
                  <a:srgbClr val="4BACC6">
                    <a:lumMod val="75000"/>
                  </a:srgbClr>
                </a:solidFill>
                <a:latin typeface="微软雅黑" pitchFamily="34" charset="-122"/>
                <a:ea typeface="微软雅黑" pitchFamily="34" charset="-122"/>
              </a:rPr>
              <a:t>边框</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上下左右），</a:t>
            </a:r>
            <a:r>
              <a:rPr lang="zh-CN" altLang="en-US" sz="1600" smtClean="0">
                <a:solidFill>
                  <a:srgbClr val="4BACC6">
                    <a:lumMod val="75000"/>
                  </a:srgbClr>
                </a:solidFill>
                <a:latin typeface="微软雅黑" pitchFamily="34" charset="-122"/>
                <a:ea typeface="微软雅黑" pitchFamily="34" charset="-122"/>
              </a:rPr>
              <a:t>为了使边框处于图</a:t>
            </a:r>
            <a:r>
              <a:rPr lang="zh-CN" altLang="en-US" sz="1600">
                <a:solidFill>
                  <a:srgbClr val="4BACC6">
                    <a:lumMod val="75000"/>
                  </a:srgbClr>
                </a:solidFill>
                <a:latin typeface="微软雅黑" pitchFamily="34" charset="-122"/>
                <a:ea typeface="微软雅黑" pitchFamily="34" charset="-122"/>
              </a:rPr>
              <a:t>的中间</a:t>
            </a:r>
            <a:r>
              <a:rPr lang="zh-CN" altLang="en-US" sz="1600" smtClean="0">
                <a:solidFill>
                  <a:srgbClr val="4BACC6">
                    <a:lumMod val="75000"/>
                  </a:srgbClr>
                </a:solidFill>
                <a:latin typeface="微软雅黑" pitchFamily="34" charset="-122"/>
                <a:ea typeface="微软雅黑" pitchFamily="34" charset="-122"/>
              </a:rPr>
              <a:t>，可将</a:t>
            </a:r>
            <a:r>
              <a:rPr lang="zh-CN" altLang="en-US" sz="1600">
                <a:solidFill>
                  <a:srgbClr val="4BACC6">
                    <a:lumMod val="75000"/>
                  </a:srgbClr>
                </a:solidFill>
                <a:latin typeface="微软雅黑" pitchFamily="34" charset="-122"/>
                <a:ea typeface="微软雅黑" pitchFamily="34" charset="-122"/>
              </a:rPr>
              <a:t>其中的两条（上和右）设置为无色，然后调整剩下的两条到合适的位置</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数据</a:t>
            </a:r>
            <a:r>
              <a:rPr lang="zh-CN" altLang="en-US" sz="1600">
                <a:solidFill>
                  <a:srgbClr val="4BACC6">
                    <a:lumMod val="75000"/>
                  </a:srgbClr>
                </a:solidFill>
                <a:latin typeface="微软雅黑" pitchFamily="34" charset="-122"/>
                <a:ea typeface="微软雅黑" pitchFamily="34" charset="-122"/>
              </a:rPr>
              <a:t>空间的 </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点。</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具体调整过程是对当前</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对象进行设置，</a:t>
            </a:r>
            <a:r>
              <a:rPr lang="en-US" altLang="zh-CN" sz="1600" smtClean="0">
                <a:solidFill>
                  <a:srgbClr val="4BACC6">
                    <a:lumMod val="75000"/>
                  </a:srgbClr>
                </a:solidFill>
                <a:latin typeface="微软雅黑" pitchFamily="34" charset="-122"/>
                <a:ea typeface="微软雅黑" pitchFamily="34" charset="-122"/>
              </a:rPr>
              <a:t>Axes</a:t>
            </a:r>
            <a:r>
              <a:rPr lang="zh-CN" altLang="en-US" sz="1600" smtClean="0">
                <a:solidFill>
                  <a:srgbClr val="4BACC6">
                    <a:lumMod val="75000"/>
                  </a:srgbClr>
                </a:solidFill>
                <a:latin typeface="微软雅黑" pitchFamily="34" charset="-122"/>
                <a:ea typeface="微软雅黑" pitchFamily="34" charset="-122"/>
              </a:rPr>
              <a:t>对象可通过</a:t>
            </a:r>
            <a:r>
              <a:rPr lang="en-US" altLang="zh-CN" sz="1600" smtClean="0">
                <a:solidFill>
                  <a:srgbClr val="4BACC6">
                    <a:lumMod val="75000"/>
                  </a:srgbClr>
                </a:solidFill>
                <a:latin typeface="微软雅黑" pitchFamily="34" charset="-122"/>
                <a:ea typeface="微软雅黑" pitchFamily="34" charset="-122"/>
              </a:rPr>
              <a:t>gca</a:t>
            </a:r>
            <a:r>
              <a:rPr lang="zh-CN" altLang="en-US" sz="1600" smtClean="0">
                <a:solidFill>
                  <a:srgbClr val="4BACC6">
                    <a:lumMod val="75000"/>
                  </a:srgbClr>
                </a:solidFill>
                <a:latin typeface="微软雅黑" pitchFamily="34" charset="-122"/>
                <a:ea typeface="微软雅黑" pitchFamily="34" charset="-122"/>
              </a:rPr>
              <a:t>函数获取。</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0570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调整刻度和边框</a:t>
            </a:r>
            <a:r>
              <a:rPr lang="zh-CN" altLang="en-US" b="1" smtClean="0">
                <a:solidFill>
                  <a:schemeClr val="accent5">
                    <a:lumMod val="50000"/>
                  </a:schemeClr>
                </a:solidFill>
                <a:latin typeface="微软雅黑" pitchFamily="34" charset="-122"/>
                <a:ea typeface="微软雅黑" pitchFamily="34" charset="-122"/>
              </a:rPr>
              <a:t>位置</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74279"/>
            <a:ext cx="48101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791338"/>
            <a:ext cx="62960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4"/>
                                        </p:tgtEl>
                                        <p:attrNameLst>
                                          <p:attrName>ppt_w</p:attrName>
                                        </p:attrNameLst>
                                      </p:cBhvr>
                                      <p:tavLst>
                                        <p:tav tm="0">
                                          <p:val>
                                            <p:strVal val="ppt_w"/>
                                          </p:val>
                                        </p:tav>
                                        <p:tav tm="100000">
                                          <p:val>
                                            <p:fltVal val="0"/>
                                          </p:val>
                                        </p:tav>
                                      </p:tavLst>
                                    </p:anim>
                                    <p:anim calcmode="lin" valueType="num">
                                      <p:cBhvr>
                                        <p:cTn id="19" dur="500"/>
                                        <p:tgtEl>
                                          <p:spTgt spid="5124"/>
                                        </p:tgtEl>
                                        <p:attrNameLst>
                                          <p:attrName>ppt_h</p:attrName>
                                        </p:attrNameLst>
                                      </p:cBhvr>
                                      <p:tavLst>
                                        <p:tav tm="0">
                                          <p:val>
                                            <p:strVal val="ppt_h"/>
                                          </p:val>
                                        </p:tav>
                                        <p:tav tm="100000">
                                          <p:val>
                                            <p:fltVal val="0"/>
                                          </p:val>
                                        </p:tav>
                                      </p:tavLst>
                                    </p:anim>
                                    <p:animEffect transition="out" filter="fade">
                                      <p:cBhvr>
                                        <p:cTn id="20" dur="500"/>
                                        <p:tgtEl>
                                          <p:spTgt spid="5124"/>
                                        </p:tgtEl>
                                      </p:cBhvr>
                                    </p:animEffect>
                                    <p:set>
                                      <p:cBhvr>
                                        <p:cTn id="21" dur="1" fill="hold">
                                          <p:stCondLst>
                                            <p:cond delay="499"/>
                                          </p:stCondLst>
                                        </p:cTn>
                                        <p:tgtEl>
                                          <p:spTgt spid="51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 calcmode="lin" valueType="num">
                                      <p:cBhvr>
                                        <p:cTn id="26" dur="500" fill="hold"/>
                                        <p:tgtEl>
                                          <p:spTgt spid="5125"/>
                                        </p:tgtEl>
                                        <p:attrNameLst>
                                          <p:attrName>ppt_w</p:attrName>
                                        </p:attrNameLst>
                                      </p:cBhvr>
                                      <p:tavLst>
                                        <p:tav tm="0">
                                          <p:val>
                                            <p:fltVal val="0"/>
                                          </p:val>
                                        </p:tav>
                                        <p:tav tm="100000">
                                          <p:val>
                                            <p:strVal val="#ppt_w"/>
                                          </p:val>
                                        </p:tav>
                                      </p:tavLst>
                                    </p:anim>
                                    <p:anim calcmode="lin" valueType="num">
                                      <p:cBhvr>
                                        <p:cTn id="27" dur="500" fill="hold"/>
                                        <p:tgtEl>
                                          <p:spTgt spid="5125"/>
                                        </p:tgtEl>
                                        <p:attrNameLst>
                                          <p:attrName>ppt_h</p:attrName>
                                        </p:attrNameLst>
                                      </p:cBhvr>
                                      <p:tavLst>
                                        <p:tav tm="0">
                                          <p:val>
                                            <p:fltVal val="0"/>
                                          </p:val>
                                        </p:tav>
                                        <p:tav tm="100000">
                                          <p:val>
                                            <p:strVal val="#ppt_h"/>
                                          </p:val>
                                        </p:tav>
                                      </p:tavLst>
                                    </p:anim>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4624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中编写</a:t>
            </a:r>
            <a:r>
              <a:rPr lang="en-US" altLang="zh-CN" b="1">
                <a:solidFill>
                  <a:schemeClr val="accent5">
                    <a:lumMod val="50000"/>
                  </a:schemeClr>
                </a:solidFill>
                <a:latin typeface="微软雅黑" pitchFamily="34" charset="-122"/>
                <a:ea typeface="微软雅黑" pitchFamily="34" charset="-122"/>
              </a:rPr>
              <a:t>Jupyter Notebook</a:t>
            </a:r>
            <a:endParaRPr lang="zh-CN" altLang="en-US" b="1" smtClean="0">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找到</a:t>
            </a:r>
            <a:r>
              <a:rPr lang="en-US" altLang="zh-CN" sz="1600">
                <a:solidFill>
                  <a:schemeClr val="accent5">
                    <a:lumMod val="75000"/>
                  </a:schemeClr>
                </a:solidFill>
                <a:latin typeface="微软雅黑" pitchFamily="34" charset="-122"/>
                <a:ea typeface="微软雅黑" pitchFamily="34" charset="-122"/>
              </a:rPr>
              <a:t>`Python: Create New Blank Jupyter Notebook`</a:t>
            </a:r>
            <a:r>
              <a:rPr lang="zh-CN" altLang="en-US" sz="1600">
                <a:solidFill>
                  <a:schemeClr val="accent5">
                    <a:lumMod val="75000"/>
                  </a:schemeClr>
                </a:solidFill>
                <a:latin typeface="微软雅黑" pitchFamily="34" charset="-122"/>
                <a:ea typeface="微软雅黑" pitchFamily="34" charset="-122"/>
              </a:rPr>
              <a:t>并打开，然后便可在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中编写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4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4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接下来，我们将通过编写</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，来演示有关</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库针对</a:t>
            </a:r>
            <a:r>
              <a:rPr lang="en-US" altLang="zh-CN" sz="1600">
                <a:solidFill>
                  <a:schemeClr val="accent5">
                    <a:lumMod val="75000"/>
                  </a:schemeClr>
                </a:solidFill>
                <a:latin typeface="微软雅黑" pitchFamily="34" charset="-122"/>
                <a:ea typeface="微软雅黑" pitchFamily="34" charset="-122"/>
              </a:rPr>
              <a:t>sklearn</a:t>
            </a:r>
            <a:r>
              <a:rPr lang="zh-CN" altLang="en-US" sz="1600">
                <a:solidFill>
                  <a:schemeClr val="accent5">
                    <a:lumMod val="75000"/>
                  </a:schemeClr>
                </a:solidFill>
                <a:latin typeface="微软雅黑" pitchFamily="34" charset="-122"/>
                <a:ea typeface="微软雅黑" pitchFamily="34" charset="-122"/>
              </a:rPr>
              <a:t>数据集进行可视化的</a:t>
            </a:r>
            <a:r>
              <a:rPr lang="zh-CN" altLang="en-US" sz="1600" smtClean="0">
                <a:solidFill>
                  <a:schemeClr val="accent5">
                    <a:lumMod val="75000"/>
                  </a:schemeClr>
                </a:solidFill>
                <a:latin typeface="微软雅黑" pitchFamily="34" charset="-122"/>
                <a:ea typeface="微软雅黑" pitchFamily="34" charset="-122"/>
              </a:rPr>
              <a:t>功能。</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2" y="2577083"/>
            <a:ext cx="58197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2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添加图例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添加图例的方式有两种，一种是所有子图按统一样式添加，每个子图对应的图例标签名字通过</a:t>
            </a:r>
            <a:r>
              <a:rPr lang="en-US" altLang="zh-CN" sz="1600" smtClean="0">
                <a:solidFill>
                  <a:srgbClr val="4BACC6">
                    <a:lumMod val="75000"/>
                  </a:srgbClr>
                </a:solidFill>
                <a:latin typeface="微软雅黑" pitchFamily="34" charset="-122"/>
                <a:ea typeface="微软雅黑" pitchFamily="34" charset="-122"/>
              </a:rPr>
              <a:t>plot</a:t>
            </a:r>
            <a:r>
              <a:rPr lang="zh-CN" altLang="en-US" sz="1600" smtClean="0">
                <a:solidFill>
                  <a:srgbClr val="4BACC6">
                    <a:lumMod val="75000"/>
                  </a:srgbClr>
                </a:solidFill>
                <a:latin typeface="微软雅黑" pitchFamily="34" charset="-122"/>
                <a:ea typeface="微软雅黑" pitchFamily="34" charset="-122"/>
              </a:rPr>
              <a:t>函数中的</a:t>
            </a:r>
            <a:r>
              <a:rPr lang="en-US" altLang="zh-CN" sz="1600" smtClean="0">
                <a:solidFill>
                  <a:srgbClr val="4BACC6">
                    <a:lumMod val="75000"/>
                  </a:srgbClr>
                </a:solidFill>
                <a:latin typeface="微软雅黑" pitchFamily="34" charset="-122"/>
                <a:ea typeface="微软雅黑" pitchFamily="34" charset="-122"/>
              </a:rPr>
              <a:t>lable</a:t>
            </a:r>
            <a:r>
              <a:rPr lang="zh-CN" altLang="en-US" sz="1600" smtClean="0">
                <a:solidFill>
                  <a:srgbClr val="4BACC6">
                    <a:lumMod val="75000"/>
                  </a:srgbClr>
                </a:solidFill>
                <a:latin typeface="微软雅黑" pitchFamily="34" charset="-122"/>
                <a:ea typeface="微软雅黑" pitchFamily="34" charset="-122"/>
              </a:rPr>
              <a:t>参数来指定，另一种是针对不同的子图定义不同的图例。这里演示一下后一种方式：</a:t>
            </a:r>
            <a:endParaRPr lang="zh-CN" altLang="en-US" sz="1600">
              <a:solidFill>
                <a:srgbClr val="4BACC6">
                  <a:lumMod val="75000"/>
                </a:srgb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8" y="2924944"/>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00" y="2924944"/>
            <a:ext cx="4153686" cy="308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88" y="2924944"/>
            <a:ext cx="24003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1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6146"/>
                                        </p:tgtEl>
                                        <p:attrNameLst>
                                          <p:attrName>ppt_w</p:attrName>
                                        </p:attrNameLst>
                                      </p:cBhvr>
                                      <p:tavLst>
                                        <p:tav tm="0">
                                          <p:val>
                                            <p:strVal val="ppt_w"/>
                                          </p:val>
                                        </p:tav>
                                        <p:tav tm="100000">
                                          <p:val>
                                            <p:fltVal val="0"/>
                                          </p:val>
                                        </p:tav>
                                      </p:tavLst>
                                    </p:anim>
                                    <p:anim calcmode="lin" valueType="num">
                                      <p:cBhvr>
                                        <p:cTn id="24" dur="500"/>
                                        <p:tgtEl>
                                          <p:spTgt spid="6146"/>
                                        </p:tgtEl>
                                        <p:attrNameLst>
                                          <p:attrName>ppt_h</p:attrName>
                                        </p:attrNameLst>
                                      </p:cBhvr>
                                      <p:tavLst>
                                        <p:tav tm="0">
                                          <p:val>
                                            <p:strVal val="ppt_h"/>
                                          </p:val>
                                        </p:tav>
                                        <p:tav tm="100000">
                                          <p:val>
                                            <p:fltVal val="0"/>
                                          </p:val>
                                        </p:tav>
                                      </p:tavLst>
                                    </p:anim>
                                    <p:animEffect transition="out" filter="fade">
                                      <p:cBhvr>
                                        <p:cTn id="25" dur="500"/>
                                        <p:tgtEl>
                                          <p:spTgt spid="6146"/>
                                        </p:tgtEl>
                                      </p:cBhvr>
                                    </p:animEffect>
                                    <p:set>
                                      <p:cBhvr>
                                        <p:cTn id="26" dur="1" fill="hold">
                                          <p:stCondLst>
                                            <p:cond delay="499"/>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147"/>
                                        </p:tgtEl>
                                        <p:attrNameLst>
                                          <p:attrName>style.visibility</p:attrName>
                                        </p:attrNameLst>
                                      </p:cBhvr>
                                      <p:to>
                                        <p:strVal val="visible"/>
                                      </p:to>
                                    </p:set>
                                    <p:anim calcmode="lin" valueType="num">
                                      <p:cBhvr>
                                        <p:cTn id="31" dur="500" fill="hold"/>
                                        <p:tgtEl>
                                          <p:spTgt spid="6147"/>
                                        </p:tgtEl>
                                        <p:attrNameLst>
                                          <p:attrName>ppt_w</p:attrName>
                                        </p:attrNameLst>
                                      </p:cBhvr>
                                      <p:tavLst>
                                        <p:tav tm="0">
                                          <p:val>
                                            <p:fltVal val="0"/>
                                          </p:val>
                                        </p:tav>
                                        <p:tav tm="100000">
                                          <p:val>
                                            <p:strVal val="#ppt_w"/>
                                          </p:val>
                                        </p:tav>
                                      </p:tavLst>
                                    </p:anim>
                                    <p:anim calcmode="lin" valueType="num">
                                      <p:cBhvr>
                                        <p:cTn id="32" dur="500" fill="hold"/>
                                        <p:tgtEl>
                                          <p:spTgt spid="6147"/>
                                        </p:tgtEl>
                                        <p:attrNameLst>
                                          <p:attrName>ppt_h</p:attrName>
                                        </p:attrNameLst>
                                      </p:cBhvr>
                                      <p:tavLst>
                                        <p:tav tm="0">
                                          <p:val>
                                            <p:fltVal val="0"/>
                                          </p:val>
                                        </p:tav>
                                        <p:tav tm="100000">
                                          <p:val>
                                            <p:strVal val="#ppt_h"/>
                                          </p:val>
                                        </p:tav>
                                      </p:tavLst>
                                    </p:anim>
                                    <p:animEffect transition="in" filter="fade">
                                      <p:cBhvr>
                                        <p:cTn id="33" dur="500"/>
                                        <p:tgtEl>
                                          <p:spTgt spid="61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48"/>
                                        </p:tgtEl>
                                        <p:attrNameLst>
                                          <p:attrName>style.visibility</p:attrName>
                                        </p:attrNameLst>
                                      </p:cBhvr>
                                      <p:to>
                                        <p:strVal val="visible"/>
                                      </p:to>
                                    </p:set>
                                    <p:anim calcmode="lin" valueType="num">
                                      <p:cBhvr>
                                        <p:cTn id="38" dur="500" fill="hold"/>
                                        <p:tgtEl>
                                          <p:spTgt spid="6148"/>
                                        </p:tgtEl>
                                        <p:attrNameLst>
                                          <p:attrName>ppt_w</p:attrName>
                                        </p:attrNameLst>
                                      </p:cBhvr>
                                      <p:tavLst>
                                        <p:tav tm="0">
                                          <p:val>
                                            <p:fltVal val="0"/>
                                          </p:val>
                                        </p:tav>
                                        <p:tav tm="100000">
                                          <p:val>
                                            <p:strVal val="#ppt_w"/>
                                          </p:val>
                                        </p:tav>
                                      </p:tavLst>
                                    </p:anim>
                                    <p:anim calcmode="lin" valueType="num">
                                      <p:cBhvr>
                                        <p:cTn id="39" dur="500" fill="hold"/>
                                        <p:tgtEl>
                                          <p:spTgt spid="6148"/>
                                        </p:tgtEl>
                                        <p:attrNameLst>
                                          <p:attrName>ppt_h</p:attrName>
                                        </p:attrNameLst>
                                      </p:cBhvr>
                                      <p:tavLst>
                                        <p:tav tm="0">
                                          <p:val>
                                            <p:fltVal val="0"/>
                                          </p:val>
                                        </p:tav>
                                        <p:tav tm="100000">
                                          <p:val>
                                            <p:strVal val="#ppt_h"/>
                                          </p:val>
                                        </p:tav>
                                      </p:tavLst>
                                    </p:anim>
                                    <p:animEffect transition="in" filter="fade">
                                      <p:cBhvr>
                                        <p:cTn id="4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smtClean="0">
                <a:solidFill>
                  <a:schemeClr val="accent5">
                    <a:lumMod val="50000"/>
                  </a:schemeClr>
                </a:solidFill>
                <a:latin typeface="微软雅黑" pitchFamily="34" charset="-122"/>
                <a:ea typeface="微软雅黑" pitchFamily="34" charset="-122"/>
              </a:rPr>
              <a:t>透明度设置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当图线中某些特殊地方需要标注时，我们可以</a:t>
            </a:r>
            <a:r>
              <a:rPr lang="zh-CN" altLang="en-US" sz="1600" smtClean="0">
                <a:solidFill>
                  <a:srgbClr val="4BACC6">
                    <a:lumMod val="75000"/>
                  </a:srgbClr>
                </a:solidFill>
                <a:latin typeface="微软雅黑" pitchFamily="34" charset="-122"/>
                <a:ea typeface="微软雅黑" pitchFamily="34" charset="-122"/>
              </a:rPr>
              <a:t>使用</a:t>
            </a:r>
            <a:r>
              <a:rPr lang="en-US" altLang="zh-CN" sz="1600" smtClean="0">
                <a:solidFill>
                  <a:srgbClr val="4BACC6">
                    <a:lumMod val="75000"/>
                  </a:srgbClr>
                </a:solidFill>
                <a:latin typeface="微软雅黑" pitchFamily="34" charset="-122"/>
                <a:ea typeface="微软雅黑" pitchFamily="34" charset="-122"/>
              </a:rPr>
              <a:t> Plot </a:t>
            </a:r>
            <a:r>
              <a:rPr lang="zh-CN" altLang="en-US" sz="1600" smtClean="0">
                <a:solidFill>
                  <a:srgbClr val="4BACC6">
                    <a:lumMod val="75000"/>
                  </a:srgbClr>
                </a:solidFill>
                <a:latin typeface="微软雅黑" pitchFamily="34" charset="-122"/>
                <a:ea typeface="微软雅黑" pitchFamily="34" charset="-122"/>
              </a:rPr>
              <a:t>子模中的 </a:t>
            </a:r>
            <a:r>
              <a:rPr lang="en-US" altLang="zh-CN" sz="1600" smtClean="0">
                <a:solidFill>
                  <a:srgbClr val="4BACC6">
                    <a:lumMod val="75000"/>
                  </a:srgbClr>
                </a:solidFill>
                <a:latin typeface="微软雅黑" pitchFamily="34" charset="-122"/>
                <a:ea typeface="微软雅黑" pitchFamily="34" charset="-122"/>
              </a:rPr>
              <a:t>annotate </a:t>
            </a:r>
            <a:r>
              <a:rPr lang="zh-CN" altLang="en-US" sz="1600" smtClean="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text </a:t>
            </a:r>
            <a:r>
              <a:rPr lang="zh-CN" altLang="en-US" sz="1600" smtClean="0">
                <a:solidFill>
                  <a:srgbClr val="4BACC6">
                    <a:lumMod val="75000"/>
                  </a:srgbClr>
                </a:solidFill>
                <a:latin typeface="微软雅黑" pitchFamily="34" charset="-122"/>
                <a:ea typeface="微软雅黑" pitchFamily="34" charset="-122"/>
              </a:rPr>
              <a:t>方法来实现。</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比如：对前面的正、余弦曲线，希望在 </a:t>
            </a:r>
            <a:r>
              <a:rPr lang="en-US" altLang="zh-CN" sz="1600" smtClean="0">
                <a:solidFill>
                  <a:srgbClr val="4BACC6">
                    <a:lumMod val="75000"/>
                  </a:srgbClr>
                </a:solidFill>
                <a:latin typeface="微软雅黑" pitchFamily="34" charset="-122"/>
                <a:ea typeface="微软雅黑" pitchFamily="34" charset="-122"/>
              </a:rPr>
              <a:t>2π/3 </a:t>
            </a:r>
            <a:r>
              <a:rPr lang="zh-CN" altLang="en-US" sz="1600" smtClean="0">
                <a:solidFill>
                  <a:srgbClr val="4BACC6">
                    <a:lumMod val="75000"/>
                  </a:srgbClr>
                </a:solidFill>
                <a:latin typeface="微软雅黑" pitchFamily="34" charset="-122"/>
                <a:ea typeface="微软雅黑" pitchFamily="34" charset="-122"/>
              </a:rPr>
              <a:t>的位置给两条函数曲线作一条辅助线。具体做法如下：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首先，我们在对应的函数图像位置上画一个点（</a:t>
            </a:r>
            <a:r>
              <a:rPr lang="en-US" altLang="zh-CN" sz="1600" smtClean="0">
                <a:solidFill>
                  <a:srgbClr val="4BACC6">
                    <a:lumMod val="75000"/>
                  </a:srgbClr>
                </a:solidFill>
                <a:latin typeface="微软雅黑" pitchFamily="34" charset="-122"/>
                <a:ea typeface="微软雅黑" pitchFamily="34" charset="-122"/>
              </a:rPr>
              <a:t>scatter</a:t>
            </a:r>
            <a:r>
              <a:rPr lang="zh-CN" altLang="en-US" sz="1600" smtClean="0">
                <a:solidFill>
                  <a:srgbClr val="4BACC6">
                    <a:lumMod val="75000"/>
                  </a:srgbClr>
                </a:solidFill>
                <a:latin typeface="微软雅黑" pitchFamily="34" charset="-122"/>
                <a:ea typeface="微软雅黑" pitchFamily="34" charset="-122"/>
              </a:rPr>
              <a:t>画点）；然后，向横轴引一条垂线，以虚线标记；最后，写上标签。有时为防标注被遮挡，还可以对</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 和 </a:t>
            </a:r>
            <a:r>
              <a:rPr lang="en-US" altLang="zh-CN" sz="1600">
                <a:solidFill>
                  <a:srgbClr val="4BACC6">
                    <a:lumMod val="75000"/>
                  </a:srgbClr>
                </a:solidFill>
                <a:latin typeface="微软雅黑" pitchFamily="34" charset="-122"/>
                <a:ea typeface="微软雅黑" pitchFamily="34" charset="-122"/>
              </a:rPr>
              <a:t>y</a:t>
            </a:r>
            <a:r>
              <a:rPr lang="zh-CN" altLang="en-US" sz="1600" smtClean="0">
                <a:solidFill>
                  <a:srgbClr val="4BACC6">
                    <a:lumMod val="75000"/>
                  </a:srgbClr>
                </a:solidFill>
                <a:latin typeface="微软雅黑" pitchFamily="34" charset="-122"/>
                <a:ea typeface="微软雅黑" pitchFamily="34" charset="-122"/>
              </a:rPr>
              <a:t>轴的</a:t>
            </a:r>
            <a:r>
              <a:rPr lang="zh-CN" altLang="en-US" sz="1600">
                <a:solidFill>
                  <a:srgbClr val="4BACC6">
                    <a:lumMod val="75000"/>
                  </a:srgbClr>
                </a:solidFill>
                <a:latin typeface="微软雅黑" pitchFamily="34" charset="-122"/>
                <a:ea typeface="微软雅黑" pitchFamily="34" charset="-122"/>
              </a:rPr>
              <a:t>刻度数字进行透明度设置（代码见下页</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926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372784"/>
            <a:ext cx="5544616" cy="611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849" y="1573849"/>
            <a:ext cx="4962302" cy="37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2"/>
                                        </p:tgtEl>
                                        <p:attrNameLst>
                                          <p:attrName>ppt_w</p:attrName>
                                        </p:attrNameLst>
                                      </p:cBhvr>
                                      <p:tavLst>
                                        <p:tav tm="0">
                                          <p:val>
                                            <p:strVal val="ppt_w"/>
                                          </p:val>
                                        </p:tav>
                                        <p:tav tm="100000">
                                          <p:val>
                                            <p:fltVal val="0"/>
                                          </p:val>
                                        </p:tav>
                                      </p:tavLst>
                                    </p:anim>
                                    <p:anim calcmode="lin" valueType="num">
                                      <p:cBhvr>
                                        <p:cTn id="14" dur="500"/>
                                        <p:tgtEl>
                                          <p:spTgt spid="7172"/>
                                        </p:tgtEl>
                                        <p:attrNameLst>
                                          <p:attrName>ppt_h</p:attrName>
                                        </p:attrNameLst>
                                      </p:cBhvr>
                                      <p:tavLst>
                                        <p:tav tm="0">
                                          <p:val>
                                            <p:strVal val="ppt_h"/>
                                          </p:val>
                                        </p:tav>
                                        <p:tav tm="100000">
                                          <p:val>
                                            <p:fltVal val="0"/>
                                          </p:val>
                                        </p:tav>
                                      </p:tavLst>
                                    </p:anim>
                                    <p:animEffect transition="out" filter="fade">
                                      <p:cBhvr>
                                        <p:cTn id="15" dur="500"/>
                                        <p:tgtEl>
                                          <p:spTgt spid="7172"/>
                                        </p:tgtEl>
                                      </p:cBhvr>
                                    </p:animEffect>
                                    <p:set>
                                      <p:cBhvr>
                                        <p:cTn id="16" dur="1" fill="hold">
                                          <p:stCondLst>
                                            <p:cond delay="499"/>
                                          </p:stCondLst>
                                        </p:cTn>
                                        <p:tgtEl>
                                          <p:spTgt spid="71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anim calcmode="lin" valueType="num">
                                      <p:cBhvr>
                                        <p:cTn id="21" dur="500" fill="hold"/>
                                        <p:tgtEl>
                                          <p:spTgt spid="7173"/>
                                        </p:tgtEl>
                                        <p:attrNameLst>
                                          <p:attrName>ppt_w</p:attrName>
                                        </p:attrNameLst>
                                      </p:cBhvr>
                                      <p:tavLst>
                                        <p:tav tm="0">
                                          <p:val>
                                            <p:fltVal val="0"/>
                                          </p:val>
                                        </p:tav>
                                        <p:tav tm="100000">
                                          <p:val>
                                            <p:strVal val="#ppt_w"/>
                                          </p:val>
                                        </p:tav>
                                      </p:tavLst>
                                    </p:anim>
                                    <p:anim calcmode="lin" valueType="num">
                                      <p:cBhvr>
                                        <p:cTn id="22" dur="500" fill="hold"/>
                                        <p:tgtEl>
                                          <p:spTgt spid="7173"/>
                                        </p:tgtEl>
                                        <p:attrNameLst>
                                          <p:attrName>ppt_h</p:attrName>
                                        </p:attrNameLst>
                                      </p:cBhvr>
                                      <p:tavLst>
                                        <p:tav tm="0">
                                          <p:val>
                                            <p:fltVal val="0"/>
                                          </p:val>
                                        </p:tav>
                                        <p:tav tm="100000">
                                          <p:val>
                                            <p:strVal val="#ppt_h"/>
                                          </p:val>
                                        </p:tav>
                                      </p:tavLst>
                                    </p:anim>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基本用法</a:t>
            </a:r>
            <a:r>
              <a:rPr lang="en-US" altLang="zh-CN" b="1" smtClean="0">
                <a:solidFill>
                  <a:schemeClr val="accent5">
                    <a:lumMod val="50000"/>
                  </a:schemeClr>
                </a:solidFill>
                <a:latin typeface="微软雅黑" pitchFamily="34" charset="-122"/>
                <a:ea typeface="微软雅黑" pitchFamily="34" charset="-122"/>
              </a:rPr>
              <a:t>—</a:t>
            </a:r>
            <a:r>
              <a:rPr lang="en-US" altLang="zh-CN" b="1">
                <a:solidFill>
                  <a:schemeClr val="accent5">
                    <a:lumMod val="50000"/>
                  </a:schemeClr>
                </a:solidFill>
                <a:latin typeface="微软雅黑" pitchFamily="34" charset="-122"/>
                <a:ea typeface="微软雅黑" pitchFamily="34" charset="-122"/>
              </a:rPr>
              <a:t>Annotation </a:t>
            </a:r>
            <a:r>
              <a:rPr lang="zh-CN" altLang="en-US" b="1" smtClean="0">
                <a:solidFill>
                  <a:schemeClr val="accent5">
                    <a:lumMod val="50000"/>
                  </a:schemeClr>
                </a:solidFill>
                <a:latin typeface="微软雅黑" pitchFamily="34" charset="-122"/>
                <a:ea typeface="微软雅黑" pitchFamily="34" charset="-122"/>
              </a:rPr>
              <a:t>标注和</a:t>
            </a:r>
            <a:r>
              <a:rPr lang="en-US" altLang="zh-CN" b="1" smtClean="0">
                <a:solidFill>
                  <a:schemeClr val="accent5">
                    <a:lumMod val="50000"/>
                  </a:schemeClr>
                </a:solidFill>
                <a:latin typeface="微软雅黑" pitchFamily="34" charset="-122"/>
                <a:ea typeface="微软雅黑" pitchFamily="34" charset="-122"/>
              </a:rPr>
              <a:t>Tick </a:t>
            </a:r>
            <a:r>
              <a:rPr lang="zh-CN" altLang="en-US" b="1">
                <a:solidFill>
                  <a:schemeClr val="accent5">
                    <a:lumMod val="50000"/>
                  </a:schemeClr>
                </a:solidFill>
                <a:latin typeface="微软雅黑" pitchFamily="34" charset="-122"/>
                <a:ea typeface="微软雅黑" pitchFamily="34" charset="-122"/>
              </a:rPr>
              <a:t>透明</a:t>
            </a:r>
            <a:r>
              <a:rPr lang="zh-CN" altLang="en-US" b="1" smtClean="0">
                <a:solidFill>
                  <a:schemeClr val="accent5">
                    <a:lumMod val="50000"/>
                  </a:schemeClr>
                </a:solidFill>
                <a:latin typeface="微软雅黑" pitchFamily="34" charset="-122"/>
                <a:ea typeface="微软雅黑" pitchFamily="34" charset="-122"/>
              </a:rPr>
              <a:t>度设置</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接下来我们再演示一下使用</a:t>
            </a:r>
            <a:r>
              <a:rPr lang="en-US" altLang="zh-CN" sz="1600" smtClean="0">
                <a:solidFill>
                  <a:srgbClr val="4BACC6">
                    <a:lumMod val="75000"/>
                  </a:srgbClr>
                </a:solidFill>
                <a:latin typeface="微软雅黑" pitchFamily="34" charset="-122"/>
                <a:ea typeface="微软雅黑" pitchFamily="34" charset="-122"/>
              </a:rPr>
              <a:t>text</a:t>
            </a:r>
            <a:r>
              <a:rPr lang="zh-CN" altLang="en-US" sz="1600" smtClean="0">
                <a:solidFill>
                  <a:srgbClr val="4BACC6">
                    <a:lumMod val="75000"/>
                  </a:srgbClr>
                </a:solidFill>
                <a:latin typeface="微软雅黑" pitchFamily="34" charset="-122"/>
                <a:ea typeface="微软雅黑" pitchFamily="34" charset="-122"/>
              </a:rPr>
              <a:t>函数来生成标注文字。</a:t>
            </a:r>
            <a:endParaRPr lang="en-US" altLang="zh-CN" sz="1600" smtClean="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974" y="1988840"/>
            <a:ext cx="5702052" cy="4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77" y="2636912"/>
            <a:ext cx="5236245" cy="308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3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194"/>
                                        </p:tgtEl>
                                        <p:attrNameLst>
                                          <p:attrName>ppt_w</p:attrName>
                                        </p:attrNameLst>
                                      </p:cBhvr>
                                      <p:tavLst>
                                        <p:tav tm="0">
                                          <p:val>
                                            <p:strVal val="ppt_w"/>
                                          </p:val>
                                        </p:tav>
                                        <p:tav tm="100000">
                                          <p:val>
                                            <p:fltVal val="0"/>
                                          </p:val>
                                        </p:tav>
                                      </p:tavLst>
                                    </p:anim>
                                    <p:anim calcmode="lin" valueType="num">
                                      <p:cBhvr>
                                        <p:cTn id="19" dur="500"/>
                                        <p:tgtEl>
                                          <p:spTgt spid="8194"/>
                                        </p:tgtEl>
                                        <p:attrNameLst>
                                          <p:attrName>ppt_h</p:attrName>
                                        </p:attrNameLst>
                                      </p:cBhvr>
                                      <p:tavLst>
                                        <p:tav tm="0">
                                          <p:val>
                                            <p:strVal val="ppt_h"/>
                                          </p:val>
                                        </p:tav>
                                        <p:tav tm="100000">
                                          <p:val>
                                            <p:fltVal val="0"/>
                                          </p:val>
                                        </p:tav>
                                      </p:tavLst>
                                    </p:anim>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 calcmode="lin" valueType="num">
                                      <p:cBhvr>
                                        <p:cTn id="26" dur="500" fill="hold"/>
                                        <p:tgtEl>
                                          <p:spTgt spid="8195"/>
                                        </p:tgtEl>
                                        <p:attrNameLst>
                                          <p:attrName>ppt_w</p:attrName>
                                        </p:attrNameLst>
                                      </p:cBhvr>
                                      <p:tavLst>
                                        <p:tav tm="0">
                                          <p:val>
                                            <p:fltVal val="0"/>
                                          </p:val>
                                        </p:tav>
                                        <p:tav tm="100000">
                                          <p:val>
                                            <p:strVal val="#ppt_w"/>
                                          </p:val>
                                        </p:tav>
                                      </p:tavLst>
                                    </p:anim>
                                    <p:anim calcmode="lin" valueType="num">
                                      <p:cBhvr>
                                        <p:cTn id="27" dur="500" fill="hold"/>
                                        <p:tgtEl>
                                          <p:spTgt spid="8195"/>
                                        </p:tgtEl>
                                        <p:attrNameLst>
                                          <p:attrName>ppt_h</p:attrName>
                                        </p:attrNameLst>
                                      </p:cBhvr>
                                      <p:tavLst>
                                        <p:tav tm="0">
                                          <p:val>
                                            <p:fltVal val="0"/>
                                          </p:val>
                                        </p:tav>
                                        <p:tav tm="100000">
                                          <p:val>
                                            <p:strVal val="#ppt_h"/>
                                          </p:val>
                                        </p:tav>
                                      </p:tavLst>
                                    </p:anim>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绘制常用图表</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接下来我们分别介绍折线图、柱形图、条形图、散点图、气泡图、面积图、箱体图、饼图、环形图、热力图、雷达图、树地图、水平线和垂直线、组合图表以及双坐标轴图表，这十五种图表的作法。</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6640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折线图表示</a:t>
            </a:r>
            <a:r>
              <a:rPr lang="zh-CN" altLang="en-US" sz="1600">
                <a:solidFill>
                  <a:srgbClr val="4BACC6">
                    <a:lumMod val="75000"/>
                  </a:srgbClr>
                </a:solidFill>
                <a:latin typeface="微软雅黑" pitchFamily="34" charset="-122"/>
                <a:ea typeface="微软雅黑" pitchFamily="34" charset="-122"/>
              </a:rPr>
              <a:t>随着时间的推移某指标的变化趋势</a:t>
            </a:r>
            <a:r>
              <a:rPr lang="zh-CN" altLang="en-US" sz="1600" smtClean="0">
                <a:solidFill>
                  <a:srgbClr val="4BACC6">
                    <a:lumMod val="75000"/>
                  </a:srgbClr>
                </a:solidFill>
                <a:latin typeface="微软雅黑" pitchFamily="34" charset="-122"/>
                <a:ea typeface="微软雅黑" pitchFamily="34" charset="-122"/>
              </a:rPr>
              <a:t>。创建折线图的函数原型如下：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：横坐标数据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：纵坐标数据</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linestyle</a:t>
            </a:r>
            <a:r>
              <a:rPr lang="zh-CN" altLang="en-US" sz="1600">
                <a:solidFill>
                  <a:srgbClr val="4BACC6">
                    <a:lumMod val="75000"/>
                  </a:srgbClr>
                </a:solidFill>
                <a:latin typeface="微软雅黑" pitchFamily="34" charset="-122"/>
                <a:ea typeface="微软雅黑" pitchFamily="34" charset="-122"/>
              </a:rPr>
              <a:t>：线条样式（</a:t>
            </a:r>
            <a:r>
              <a:rPr lang="en-US" altLang="zh-CN" sz="1600">
                <a:solidFill>
                  <a:srgbClr val="4BACC6">
                    <a:lumMod val="75000"/>
                  </a:srgbClr>
                </a:solidFill>
                <a:latin typeface="微软雅黑" pitchFamily="34" charset="-122"/>
                <a:ea typeface="微软雅黑" pitchFamily="34" charset="-122"/>
              </a:rPr>
              <a:t>'-' , '.' , '-.' , '--' </a:t>
            </a:r>
            <a:r>
              <a:rPr lang="zh-CN" altLang="en-US" sz="1600">
                <a:solidFill>
                  <a:srgbClr val="4BACC6">
                    <a:lumMod val="75000"/>
                  </a:srgbClr>
                </a:solidFill>
                <a:latin typeface="微软雅黑" pitchFamily="34" charset="-122"/>
                <a:ea typeface="微软雅黑" pitchFamily="34" charset="-122"/>
              </a:rPr>
              <a:t>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：线条宽度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：节点样式</a:t>
            </a:r>
            <a:r>
              <a:rPr lang="en-US" altLang="zh-CN" sz="1600">
                <a:solidFill>
                  <a:srgbClr val="4BACC6">
                    <a:lumMod val="75000"/>
                  </a:srgbClr>
                </a:solidFill>
                <a:latin typeface="微软雅黑" pitchFamily="34" charset="-122"/>
                <a:ea typeface="微软雅黑" pitchFamily="34" charset="-122"/>
              </a:rPr>
              <a:t>('o'</a:t>
            </a:r>
            <a:r>
              <a:rPr lang="zh-CN" altLang="en-US" sz="1600">
                <a:solidFill>
                  <a:srgbClr val="4BACC6">
                    <a:lumMod val="75000"/>
                  </a:srgbClr>
                </a:solidFill>
                <a:latin typeface="微软雅黑" pitchFamily="34" charset="-122"/>
                <a:ea typeface="微软雅黑" pitchFamily="34" charset="-122"/>
              </a:rPr>
              <a:t>圈标记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点标记 </a:t>
            </a:r>
            <a:r>
              <a:rPr lang="en-US" altLang="zh-CN" sz="1600">
                <a:solidFill>
                  <a:srgbClr val="4BACC6">
                    <a:lumMod val="75000"/>
                  </a:srgbClr>
                </a:solidFill>
                <a:latin typeface="微软雅黑" pitchFamily="34" charset="-122"/>
                <a:ea typeface="微软雅黑" pitchFamily="34" charset="-122"/>
              </a:rPr>
              <a:t>, 'v'</a:t>
            </a:r>
            <a:r>
              <a:rPr lang="zh-CN" altLang="en-US" sz="1600">
                <a:solidFill>
                  <a:srgbClr val="4BACC6">
                    <a:lumMod val="75000"/>
                  </a:srgbClr>
                </a:solidFill>
                <a:latin typeface="微软雅黑" pitchFamily="34" charset="-122"/>
                <a:ea typeface="微软雅黑" pitchFamily="34" charset="-122"/>
              </a:rPr>
              <a:t>下三角 </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上三角 </a:t>
            </a:r>
            <a:r>
              <a:rPr lang="en-US" altLang="zh-CN" sz="1600">
                <a:solidFill>
                  <a:srgbClr val="4BACC6">
                    <a:lumMod val="75000"/>
                  </a:srgbClr>
                </a:solidFill>
                <a:latin typeface="微软雅黑" pitchFamily="34" charset="-122"/>
                <a:ea typeface="微软雅黑" pitchFamily="34" charset="-122"/>
              </a:rPr>
              <a:t>, 's'</a:t>
            </a:r>
            <a:r>
              <a:rPr lang="zh-CN" altLang="en-US" sz="1600">
                <a:solidFill>
                  <a:srgbClr val="4BACC6">
                    <a:lumMod val="75000"/>
                  </a:srgbClr>
                </a:solidFill>
                <a:latin typeface="微软雅黑" pitchFamily="34" charset="-122"/>
                <a:ea typeface="微软雅黑" pitchFamily="34" charset="-122"/>
              </a:rPr>
              <a:t>正方形等</a:t>
            </a:r>
            <a:r>
              <a:rPr lang="en-US" altLang="zh-CN" sz="1600">
                <a:solidFill>
                  <a:srgbClr val="4BACC6">
                    <a:lumMod val="75000"/>
                  </a:srgbClr>
                </a:solidFill>
                <a:latin typeface="微软雅黑" pitchFamily="34" charset="-122"/>
                <a:ea typeface="微软雅黑" pitchFamily="34" charset="-122"/>
              </a:rPr>
              <a:t>)</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markersize</a:t>
            </a:r>
            <a:r>
              <a:rPr lang="zh-CN" altLang="en-US" sz="1600">
                <a:solidFill>
                  <a:srgbClr val="4BACC6">
                    <a:lumMod val="75000"/>
                  </a:srgbClr>
                </a:solidFill>
                <a:latin typeface="微软雅黑" pitchFamily="34" charset="-122"/>
                <a:ea typeface="微软雅黑" pitchFamily="34" charset="-122"/>
              </a:rPr>
              <a:t>：节点大小</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markeredgecolor</a:t>
            </a:r>
            <a:r>
              <a:rPr lang="zh-CN" altLang="en-US" sz="1600">
                <a:solidFill>
                  <a:srgbClr val="4BACC6">
                    <a:lumMod val="75000"/>
                  </a:srgbClr>
                </a:solidFill>
                <a:latin typeface="微软雅黑" pitchFamily="34" charset="-122"/>
                <a:ea typeface="微软雅黑" pitchFamily="34" charset="-122"/>
              </a:rPr>
              <a:t>：标记外边颜色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markeredgewidth</a:t>
            </a:r>
            <a:r>
              <a:rPr lang="zh-CN" altLang="en-US" sz="1600">
                <a:solidFill>
                  <a:srgbClr val="4BACC6">
                    <a:lumMod val="75000"/>
                  </a:srgbClr>
                </a:solidFill>
                <a:latin typeface="微软雅黑" pitchFamily="34" charset="-122"/>
                <a:ea typeface="微软雅黑" pitchFamily="34" charset="-122"/>
              </a:rPr>
              <a:t>：标记外边线宽</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markerfacecolor</a:t>
            </a:r>
            <a:r>
              <a:rPr lang="zh-CN" altLang="en-US" sz="1600">
                <a:solidFill>
                  <a:srgbClr val="4BACC6">
                    <a:lumMod val="75000"/>
                  </a:srgbClr>
                </a:solidFill>
                <a:latin typeface="微软雅黑" pitchFamily="34" charset="-122"/>
                <a:ea typeface="微软雅黑" pitchFamily="34" charset="-122"/>
              </a:rPr>
              <a:t>：标记填充颜色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：图例名称</a:t>
            </a:r>
          </a:p>
        </p:txBody>
      </p:sp>
      <p:sp>
        <p:nvSpPr>
          <p:cNvPr id="4" name="TextBox 3"/>
          <p:cNvSpPr txBox="1"/>
          <p:nvPr/>
        </p:nvSpPr>
        <p:spPr>
          <a:xfrm>
            <a:off x="2120047" y="1916832"/>
            <a:ext cx="49039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plt.plot(x,y,color,linestyle,linewidth,marker,markersize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markeredgecolor,markeredgewidth,markerfacecolor,label)</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967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51" dur="500"/>
                                        <p:tgtEl>
                                          <p:spTgt spid="5">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折线图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918569"/>
            <a:ext cx="57054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78" y="1909152"/>
            <a:ext cx="4751244" cy="36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9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p:cTn id="12" dur="500" fill="hold"/>
                                        <p:tgtEl>
                                          <p:spTgt spid="10244"/>
                                        </p:tgtEl>
                                        <p:attrNameLst>
                                          <p:attrName>ppt_w</p:attrName>
                                        </p:attrNameLst>
                                      </p:cBhvr>
                                      <p:tavLst>
                                        <p:tav tm="0">
                                          <p:val>
                                            <p:fltVal val="0"/>
                                          </p:val>
                                        </p:tav>
                                        <p:tav tm="100000">
                                          <p:val>
                                            <p:strVal val="#ppt_w"/>
                                          </p:val>
                                        </p:tav>
                                      </p:tavLst>
                                    </p:anim>
                                    <p:anim calcmode="lin" valueType="num">
                                      <p:cBhvr>
                                        <p:cTn id="13" dur="500" fill="hold"/>
                                        <p:tgtEl>
                                          <p:spTgt spid="10244"/>
                                        </p:tgtEl>
                                        <p:attrNameLst>
                                          <p:attrName>ppt_h</p:attrName>
                                        </p:attrNameLst>
                                      </p:cBhvr>
                                      <p:tavLst>
                                        <p:tav tm="0">
                                          <p:val>
                                            <p:fltVal val="0"/>
                                          </p:val>
                                        </p:tav>
                                        <p:tav tm="100000">
                                          <p:val>
                                            <p:strVal val="#ppt_h"/>
                                          </p:val>
                                        </p:tav>
                                      </p:tavLst>
                                    </p:anim>
                                    <p:animEffect transition="in" filter="fade">
                                      <p:cBhvr>
                                        <p:cTn id="14" dur="500"/>
                                        <p:tgtEl>
                                          <p:spTgt spid="1024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44"/>
                                        </p:tgtEl>
                                        <p:attrNameLst>
                                          <p:attrName>ppt_w</p:attrName>
                                        </p:attrNameLst>
                                      </p:cBhvr>
                                      <p:tavLst>
                                        <p:tav tm="0">
                                          <p:val>
                                            <p:strVal val="ppt_w"/>
                                          </p:val>
                                        </p:tav>
                                        <p:tav tm="100000">
                                          <p:val>
                                            <p:fltVal val="0"/>
                                          </p:val>
                                        </p:tav>
                                      </p:tavLst>
                                    </p:anim>
                                    <p:anim calcmode="lin" valueType="num">
                                      <p:cBhvr>
                                        <p:cTn id="19" dur="500"/>
                                        <p:tgtEl>
                                          <p:spTgt spid="10244"/>
                                        </p:tgtEl>
                                        <p:attrNameLst>
                                          <p:attrName>ppt_h</p:attrName>
                                        </p:attrNameLst>
                                      </p:cBhvr>
                                      <p:tavLst>
                                        <p:tav tm="0">
                                          <p:val>
                                            <p:strVal val="ppt_h"/>
                                          </p:val>
                                        </p:tav>
                                        <p:tav tm="100000">
                                          <p:val>
                                            <p:fltVal val="0"/>
                                          </p:val>
                                        </p:tav>
                                      </p:tavLst>
                                    </p:anim>
                                    <p:animEffect transition="out" filter="fade">
                                      <p:cBhvr>
                                        <p:cTn id="20" dur="500"/>
                                        <p:tgtEl>
                                          <p:spTgt spid="10244"/>
                                        </p:tgtEl>
                                      </p:cBhvr>
                                    </p:animEffect>
                                    <p:set>
                                      <p:cBhvr>
                                        <p:cTn id="21" dur="1" fill="hold">
                                          <p:stCondLst>
                                            <p:cond delay="499"/>
                                          </p:stCondLst>
                                        </p:cTn>
                                        <p:tgtEl>
                                          <p:spTgt spid="1024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43"/>
                                        </p:tgtEl>
                                        <p:attrNameLst>
                                          <p:attrName>style.visibility</p:attrName>
                                        </p:attrNameLst>
                                      </p:cBhvr>
                                      <p:to>
                                        <p:strVal val="visible"/>
                                      </p:to>
                                    </p:set>
                                    <p:anim calcmode="lin" valueType="num">
                                      <p:cBhvr>
                                        <p:cTn id="26" dur="500" fill="hold"/>
                                        <p:tgtEl>
                                          <p:spTgt spid="10243"/>
                                        </p:tgtEl>
                                        <p:attrNameLst>
                                          <p:attrName>ppt_w</p:attrName>
                                        </p:attrNameLst>
                                      </p:cBhvr>
                                      <p:tavLst>
                                        <p:tav tm="0">
                                          <p:val>
                                            <p:fltVal val="0"/>
                                          </p:val>
                                        </p:tav>
                                        <p:tav tm="100000">
                                          <p:val>
                                            <p:strVal val="#ppt_w"/>
                                          </p:val>
                                        </p:tav>
                                      </p:tavLst>
                                    </p:anim>
                                    <p:anim calcmode="lin" valueType="num">
                                      <p:cBhvr>
                                        <p:cTn id="27" dur="500" fill="hold"/>
                                        <p:tgtEl>
                                          <p:spTgt spid="10243"/>
                                        </p:tgtEl>
                                        <p:attrNameLst>
                                          <p:attrName>ppt_h</p:attrName>
                                        </p:attrNameLst>
                                      </p:cBhvr>
                                      <p:tavLst>
                                        <p:tav tm="0">
                                          <p:val>
                                            <p:fltVal val="0"/>
                                          </p:val>
                                        </p:tav>
                                        <p:tav tm="100000">
                                          <p:val>
                                            <p:strVal val="#ppt_h"/>
                                          </p:val>
                                        </p:tav>
                                      </p:tavLst>
                                    </p:anim>
                                    <p:animEffect transition="in" filter="fade">
                                      <p:cBhvr>
                                        <p:cTn id="2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柱形图用于比较不同类别之间的数据</a:t>
            </a:r>
            <a:r>
              <a:rPr lang="zh-CN" altLang="en-US" sz="1600" smtClean="0">
                <a:solidFill>
                  <a:srgbClr val="4BACC6">
                    <a:lumMod val="75000"/>
                  </a:srgbClr>
                </a:solidFill>
                <a:latin typeface="微软雅黑" pitchFamily="34" charset="-122"/>
                <a:ea typeface="微软雅黑" pitchFamily="34" charset="-122"/>
              </a:rPr>
              <a:t>情况。创建</a:t>
            </a:r>
            <a:r>
              <a:rPr lang="zh-CN" altLang="en-US" sz="1600">
                <a:solidFill>
                  <a:srgbClr val="4BACC6">
                    <a:lumMod val="75000"/>
                  </a:srgbClr>
                </a:solidFill>
                <a:latin typeface="微软雅黑" pitchFamily="34" charset="-122"/>
                <a:ea typeface="微软雅黑" pitchFamily="34" charset="-122"/>
              </a:rPr>
              <a:t>柱形</a:t>
            </a:r>
            <a:r>
              <a:rPr lang="zh-CN" altLang="en-US" sz="1600" smtClean="0">
                <a:solidFill>
                  <a:srgbClr val="4BACC6">
                    <a:lumMod val="75000"/>
                  </a:srgbClr>
                </a:solidFill>
                <a:latin typeface="微软雅黑" pitchFamily="34" charset="-122"/>
                <a:ea typeface="微软雅黑" pitchFamily="34" charset="-122"/>
              </a:rPr>
              <a:t>图</a:t>
            </a:r>
            <a:r>
              <a:rPr lang="zh-CN" altLang="en-US" sz="1600">
                <a:solidFill>
                  <a:srgbClr val="4BACC6">
                    <a:lumMod val="75000"/>
                  </a:srgbClr>
                </a:solidFill>
                <a:latin typeface="微软雅黑" pitchFamily="34" charset="-122"/>
                <a:ea typeface="微软雅黑" pitchFamily="34" charset="-122"/>
              </a:rPr>
              <a:t>的函数原型如下</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：在什么位置显示柱形图；</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：每根柱子的高度；</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：每根柱子的宽度，可以一样，也可以各不相同；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bottom</a:t>
            </a:r>
            <a:r>
              <a:rPr lang="zh-CN" altLang="en-US" sz="1600">
                <a:solidFill>
                  <a:srgbClr val="4BACC6">
                    <a:lumMod val="75000"/>
                  </a:srgbClr>
                </a:solidFill>
                <a:latin typeface="微软雅黑" pitchFamily="34" charset="-122"/>
                <a:ea typeface="微软雅黑" pitchFamily="34" charset="-122"/>
              </a:rPr>
              <a:t>：每根柱子底部位置，可以一样，也可以各不相同；</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：柱子的位置与</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值的关系，有</a:t>
            </a: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edge</a:t>
            </a:r>
            <a:r>
              <a:rPr lang="zh-CN" altLang="en-US" sz="1600">
                <a:solidFill>
                  <a:srgbClr val="4BACC6">
                    <a:lumMod val="75000"/>
                  </a:srgbClr>
                </a:solidFill>
                <a:latin typeface="微软雅黑" pitchFamily="34" charset="-122"/>
                <a:ea typeface="微软雅黑" pitchFamily="34" charset="-122"/>
              </a:rPr>
              <a:t>可选；</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1038"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：柱子边框颜色。</a:t>
            </a:r>
          </a:p>
        </p:txBody>
      </p:sp>
      <p:sp>
        <p:nvSpPr>
          <p:cNvPr id="2" name="TextBox 1"/>
          <p:cNvSpPr txBox="1"/>
          <p:nvPr/>
        </p:nvSpPr>
        <p:spPr>
          <a:xfrm>
            <a:off x="1898833" y="1935882"/>
            <a:ext cx="53463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plt.bar(x,height,width=0.8,bottom=None,align='center',color,edgecolor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4290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柱形图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10" y="1771650"/>
            <a:ext cx="5377780" cy="31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157" y="1881067"/>
            <a:ext cx="3703687" cy="290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500" fill="hold"/>
                                        <p:tgtEl>
                                          <p:spTgt spid="11266"/>
                                        </p:tgtEl>
                                        <p:attrNameLst>
                                          <p:attrName>ppt_w</p:attrName>
                                        </p:attrNameLst>
                                      </p:cBhvr>
                                      <p:tavLst>
                                        <p:tav tm="0">
                                          <p:val>
                                            <p:fltVal val="0"/>
                                          </p:val>
                                        </p:tav>
                                        <p:tav tm="100000">
                                          <p:val>
                                            <p:strVal val="#ppt_w"/>
                                          </p:val>
                                        </p:tav>
                                      </p:tavLst>
                                    </p:anim>
                                    <p:anim calcmode="lin" valueType="num">
                                      <p:cBhvr>
                                        <p:cTn id="13" dur="500" fill="hold"/>
                                        <p:tgtEl>
                                          <p:spTgt spid="11266"/>
                                        </p:tgtEl>
                                        <p:attrNameLst>
                                          <p:attrName>ppt_h</p:attrName>
                                        </p:attrNameLst>
                                      </p:cBhvr>
                                      <p:tavLst>
                                        <p:tav tm="0">
                                          <p:val>
                                            <p:fltVal val="0"/>
                                          </p:val>
                                        </p:tav>
                                        <p:tav tm="100000">
                                          <p:val>
                                            <p:strVal val="#ppt_h"/>
                                          </p:val>
                                        </p:tav>
                                      </p:tavLst>
                                    </p:anim>
                                    <p:animEffect transition="in" filter="fade">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1266"/>
                                        </p:tgtEl>
                                        <p:attrNameLst>
                                          <p:attrName>ppt_w</p:attrName>
                                        </p:attrNameLst>
                                      </p:cBhvr>
                                      <p:tavLst>
                                        <p:tav tm="0">
                                          <p:val>
                                            <p:strVal val="ppt_w"/>
                                          </p:val>
                                        </p:tav>
                                        <p:tav tm="100000">
                                          <p:val>
                                            <p:fltVal val="0"/>
                                          </p:val>
                                        </p:tav>
                                      </p:tavLst>
                                    </p:anim>
                                    <p:anim calcmode="lin" valueType="num">
                                      <p:cBhvr>
                                        <p:cTn id="19" dur="500"/>
                                        <p:tgtEl>
                                          <p:spTgt spid="11266"/>
                                        </p:tgtEl>
                                        <p:attrNameLst>
                                          <p:attrName>ppt_h</p:attrName>
                                        </p:attrNameLst>
                                      </p:cBhvr>
                                      <p:tavLst>
                                        <p:tav tm="0">
                                          <p:val>
                                            <p:strVal val="ppt_h"/>
                                          </p:val>
                                        </p:tav>
                                        <p:tav tm="100000">
                                          <p:val>
                                            <p:fltVal val="0"/>
                                          </p:val>
                                        </p:tav>
                                      </p:tavLst>
                                    </p:anim>
                                    <p:animEffect transition="out" filter="fade">
                                      <p:cBhvr>
                                        <p:cTn id="20" dur="500"/>
                                        <p:tgtEl>
                                          <p:spTgt spid="11266"/>
                                        </p:tgtEl>
                                      </p:cBhvr>
                                    </p:animEffect>
                                    <p:set>
                                      <p:cBhvr>
                                        <p:cTn id="21" dur="1" fill="hold">
                                          <p:stCondLst>
                                            <p:cond delay="499"/>
                                          </p:stCondLst>
                                        </p:cTn>
                                        <p:tgtEl>
                                          <p:spTgt spid="1126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267"/>
                                        </p:tgtEl>
                                        <p:attrNameLst>
                                          <p:attrName>style.visibility</p:attrName>
                                        </p:attrNameLst>
                                      </p:cBhvr>
                                      <p:to>
                                        <p:strVal val="visible"/>
                                      </p:to>
                                    </p:set>
                                    <p:anim calcmode="lin" valueType="num">
                                      <p:cBhvr>
                                        <p:cTn id="26" dur="500" fill="hold"/>
                                        <p:tgtEl>
                                          <p:spTgt spid="11267"/>
                                        </p:tgtEl>
                                        <p:attrNameLst>
                                          <p:attrName>ppt_w</p:attrName>
                                        </p:attrNameLst>
                                      </p:cBhvr>
                                      <p:tavLst>
                                        <p:tav tm="0">
                                          <p:val>
                                            <p:fltVal val="0"/>
                                          </p:val>
                                        </p:tav>
                                        <p:tav tm="100000">
                                          <p:val>
                                            <p:strVal val="#ppt_w"/>
                                          </p:val>
                                        </p:tav>
                                      </p:tavLst>
                                    </p:anim>
                                    <p:anim calcmode="lin" valueType="num">
                                      <p:cBhvr>
                                        <p:cTn id="27" dur="500" fill="hold"/>
                                        <p:tgtEl>
                                          <p:spTgt spid="11267"/>
                                        </p:tgtEl>
                                        <p:attrNameLst>
                                          <p:attrName>ppt_h</p:attrName>
                                        </p:attrNameLst>
                                      </p:cBhvr>
                                      <p:tavLst>
                                        <p:tav tm="0">
                                          <p:val>
                                            <p:fltVal val="0"/>
                                          </p:val>
                                        </p:tav>
                                        <p:tav tm="100000">
                                          <p:val>
                                            <p:strVal val="#ppt_h"/>
                                          </p:val>
                                        </p:tav>
                                      </p:tavLst>
                                    </p:anim>
                                    <p:animEffect transition="in" filter="fade">
                                      <p:cBhvr>
                                        <p:cTn id="2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簇状</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簇状</a:t>
            </a:r>
            <a:r>
              <a:rPr lang="zh-CN" altLang="en-US" sz="1600" smtClean="0">
                <a:solidFill>
                  <a:srgbClr val="4BACC6">
                    <a:lumMod val="75000"/>
                  </a:srgbClr>
                </a:solidFill>
                <a:latin typeface="微软雅黑" pitchFamily="34" charset="-122"/>
                <a:ea typeface="微软雅黑" pitchFamily="34" charset="-122"/>
              </a:rPr>
              <a:t>柱形图是柱形图的一种，用来</a:t>
            </a:r>
            <a:r>
              <a:rPr lang="zh-CN" altLang="en-US" sz="1600">
                <a:solidFill>
                  <a:srgbClr val="4BACC6">
                    <a:lumMod val="75000"/>
                  </a:srgbClr>
                </a:solidFill>
                <a:latin typeface="微软雅黑" pitchFamily="34" charset="-122"/>
                <a:ea typeface="微软雅黑" pitchFamily="34" charset="-122"/>
              </a:rPr>
              <a:t>表示不同类别随着同一变量的变化</a:t>
            </a:r>
            <a:r>
              <a:rPr lang="zh-CN" altLang="en-US" sz="1600" smtClean="0">
                <a:solidFill>
                  <a:srgbClr val="4BACC6">
                    <a:lumMod val="75000"/>
                  </a:srgbClr>
                </a:solidFill>
                <a:latin typeface="微软雅黑" pitchFamily="34" charset="-122"/>
                <a:ea typeface="微软雅黑" pitchFamily="34" charset="-122"/>
              </a:rPr>
              <a:t>情况。这里直接上示例：</a:t>
            </a:r>
            <a:endParaRPr lang="en-US" altLang="zh-CN" sz="1600" smtClean="0">
              <a:solidFill>
                <a:srgbClr val="4BACC6">
                  <a:lumMod val="75000"/>
                </a:srgb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9" y="2341340"/>
            <a:ext cx="4964782" cy="395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11" y="2646509"/>
            <a:ext cx="3838178" cy="301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4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2290"/>
                                        </p:tgtEl>
                                        <p:attrNameLst>
                                          <p:attrName>ppt_w</p:attrName>
                                        </p:attrNameLst>
                                      </p:cBhvr>
                                      <p:tavLst>
                                        <p:tav tm="0">
                                          <p:val>
                                            <p:strVal val="ppt_w"/>
                                          </p:val>
                                        </p:tav>
                                        <p:tav tm="100000">
                                          <p:val>
                                            <p:fltVal val="0"/>
                                          </p:val>
                                        </p:tav>
                                      </p:tavLst>
                                    </p:anim>
                                    <p:anim calcmode="lin" valueType="num">
                                      <p:cBhvr>
                                        <p:cTn id="24" dur="500"/>
                                        <p:tgtEl>
                                          <p:spTgt spid="12290"/>
                                        </p:tgtEl>
                                        <p:attrNameLst>
                                          <p:attrName>ppt_h</p:attrName>
                                        </p:attrNameLst>
                                      </p:cBhvr>
                                      <p:tavLst>
                                        <p:tav tm="0">
                                          <p:val>
                                            <p:strVal val="ppt_h"/>
                                          </p:val>
                                        </p:tav>
                                        <p:tav tm="100000">
                                          <p:val>
                                            <p:fltVal val="0"/>
                                          </p:val>
                                        </p:tav>
                                      </p:tavLst>
                                    </p:anim>
                                    <p:animEffect transition="out" filter="fade">
                                      <p:cBhvr>
                                        <p:cTn id="25" dur="500"/>
                                        <p:tgtEl>
                                          <p:spTgt spid="12290"/>
                                        </p:tgtEl>
                                      </p:cBhvr>
                                    </p:animEffect>
                                    <p:set>
                                      <p:cBhvr>
                                        <p:cTn id="26" dur="1" fill="hold">
                                          <p:stCondLst>
                                            <p:cond delay="499"/>
                                          </p:stCondLst>
                                        </p:cTn>
                                        <p:tgtEl>
                                          <p:spTgt spid="12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 calcmode="lin" valueType="num">
                                      <p:cBhvr>
                                        <p:cTn id="31" dur="500" fill="hold"/>
                                        <p:tgtEl>
                                          <p:spTgt spid="12291"/>
                                        </p:tgtEl>
                                        <p:attrNameLst>
                                          <p:attrName>ppt_w</p:attrName>
                                        </p:attrNameLst>
                                      </p:cBhvr>
                                      <p:tavLst>
                                        <p:tav tm="0">
                                          <p:val>
                                            <p:fltVal val="0"/>
                                          </p:val>
                                        </p:tav>
                                        <p:tav tm="100000">
                                          <p:val>
                                            <p:strVal val="#ppt_w"/>
                                          </p:val>
                                        </p:tav>
                                      </p:tavLst>
                                    </p:anim>
                                    <p:anim calcmode="lin" valueType="num">
                                      <p:cBhvr>
                                        <p:cTn id="32" dur="500" fill="hold"/>
                                        <p:tgtEl>
                                          <p:spTgt spid="12291"/>
                                        </p:tgtEl>
                                        <p:attrNameLst>
                                          <p:attrName>ppt_h</p:attrName>
                                        </p:attrNameLst>
                                      </p:cBhvr>
                                      <p:tavLst>
                                        <p:tav tm="0">
                                          <p:val>
                                            <p:fltVal val="0"/>
                                          </p:val>
                                        </p:tav>
                                        <p:tav tm="100000">
                                          <p:val>
                                            <p:strVal val="#ppt_h"/>
                                          </p:val>
                                        </p:tav>
                                      </p:tavLst>
                                    </p:anim>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495300"/>
            <a:ext cx="52387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堆积</a:t>
            </a:r>
            <a:r>
              <a:rPr lang="zh-CN" altLang="en-US" b="1" smtClean="0">
                <a:solidFill>
                  <a:schemeClr val="accent5">
                    <a:lumMod val="50000"/>
                  </a:schemeClr>
                </a:solidFill>
                <a:latin typeface="微软雅黑" pitchFamily="34" charset="-122"/>
                <a:ea typeface="微软雅黑" pitchFamily="34" charset="-122"/>
              </a:rPr>
              <a:t>柱形图</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堆积柱形图也是柱形图的一种，用来比较同类别各变量和不同类别变量的总和差异。 只要在相同的</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位置绘制不同的</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就会自动叠加</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118" y="2492896"/>
            <a:ext cx="5233764" cy="370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530" y="2636912"/>
            <a:ext cx="3842941" cy="299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3314"/>
                                        </p:tgtEl>
                                        <p:attrNameLst>
                                          <p:attrName>ppt_w</p:attrName>
                                        </p:attrNameLst>
                                      </p:cBhvr>
                                      <p:tavLst>
                                        <p:tav tm="0">
                                          <p:val>
                                            <p:strVal val="ppt_w"/>
                                          </p:val>
                                        </p:tav>
                                        <p:tav tm="100000">
                                          <p:val>
                                            <p:fltVal val="0"/>
                                          </p:val>
                                        </p:tav>
                                      </p:tavLst>
                                    </p:anim>
                                    <p:anim calcmode="lin" valueType="num">
                                      <p:cBhvr>
                                        <p:cTn id="24" dur="500"/>
                                        <p:tgtEl>
                                          <p:spTgt spid="13314"/>
                                        </p:tgtEl>
                                        <p:attrNameLst>
                                          <p:attrName>ppt_h</p:attrName>
                                        </p:attrNameLst>
                                      </p:cBhvr>
                                      <p:tavLst>
                                        <p:tav tm="0">
                                          <p:val>
                                            <p:strVal val="ppt_h"/>
                                          </p:val>
                                        </p:tav>
                                        <p:tav tm="100000">
                                          <p:val>
                                            <p:fltVal val="0"/>
                                          </p:val>
                                        </p:tav>
                                      </p:tavLst>
                                    </p:anim>
                                    <p:animEffect transition="out" filter="fade">
                                      <p:cBhvr>
                                        <p:cTn id="25" dur="500"/>
                                        <p:tgtEl>
                                          <p:spTgt spid="13314"/>
                                        </p:tgtEl>
                                      </p:cBhvr>
                                    </p:animEffect>
                                    <p:set>
                                      <p:cBhvr>
                                        <p:cTn id="26" dur="1" fill="hold">
                                          <p:stCondLst>
                                            <p:cond delay="499"/>
                                          </p:stCondLst>
                                        </p:cTn>
                                        <p:tgtEl>
                                          <p:spTgt spid="133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315"/>
                                        </p:tgtEl>
                                        <p:attrNameLst>
                                          <p:attrName>style.visibility</p:attrName>
                                        </p:attrNameLst>
                                      </p:cBhvr>
                                      <p:to>
                                        <p:strVal val="visible"/>
                                      </p:to>
                                    </p:set>
                                    <p:anim calcmode="lin" valueType="num">
                                      <p:cBhvr>
                                        <p:cTn id="31" dur="500" fill="hold"/>
                                        <p:tgtEl>
                                          <p:spTgt spid="13315"/>
                                        </p:tgtEl>
                                        <p:attrNameLst>
                                          <p:attrName>ppt_w</p:attrName>
                                        </p:attrNameLst>
                                      </p:cBhvr>
                                      <p:tavLst>
                                        <p:tav tm="0">
                                          <p:val>
                                            <p:fltVal val="0"/>
                                          </p:val>
                                        </p:tav>
                                        <p:tav tm="100000">
                                          <p:val>
                                            <p:strVal val="#ppt_w"/>
                                          </p:val>
                                        </p:tav>
                                      </p:tavLst>
                                    </p:anim>
                                    <p:anim calcmode="lin" valueType="num">
                                      <p:cBhvr>
                                        <p:cTn id="32" dur="500" fill="hold"/>
                                        <p:tgtEl>
                                          <p:spTgt spid="13315"/>
                                        </p:tgtEl>
                                        <p:attrNameLst>
                                          <p:attrName>ppt_h</p:attrName>
                                        </p:attrNameLst>
                                      </p:cBhvr>
                                      <p:tavLst>
                                        <p:tav tm="0">
                                          <p:val>
                                            <p:fltVal val="0"/>
                                          </p:val>
                                        </p:tav>
                                        <p:tav tm="100000">
                                          <p:val>
                                            <p:strVal val="#ppt_h"/>
                                          </p:val>
                                        </p:tav>
                                      </p:tavLst>
                                    </p:anim>
                                    <p:animEffect transition="in" filter="fade">
                                      <p:cBhvr>
                                        <p:cTn id="33"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条形图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与柱形图类似，对柱形图</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轴进行了调换而已</a:t>
            </a:r>
            <a:r>
              <a:rPr lang="zh-CN" altLang="en-US" sz="1600" smtClean="0">
                <a:solidFill>
                  <a:srgbClr val="4BACC6">
                    <a:lumMod val="75000"/>
                  </a:srgbClr>
                </a:solidFill>
                <a:latin typeface="微软雅黑" pitchFamily="34" charset="-122"/>
                <a:ea typeface="微软雅黑" pitchFamily="34" charset="-122"/>
              </a:rPr>
              <a:t>。创建条形图</a:t>
            </a:r>
            <a:r>
              <a:rPr lang="zh-CN" altLang="en-US" sz="1600">
                <a:solidFill>
                  <a:srgbClr val="4BACC6">
                    <a:lumMod val="75000"/>
                  </a:srgbClr>
                </a:solidFill>
                <a:latin typeface="微软雅黑" pitchFamily="34" charset="-122"/>
                <a:ea typeface="微软雅黑" pitchFamily="34" charset="-122"/>
              </a:rPr>
              <a:t>的函数原型如下：</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：纵坐标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a:t>
            </a:r>
            <a:r>
              <a:rPr lang="zh-CN" altLang="en-US" sz="1600">
                <a:solidFill>
                  <a:srgbClr val="4BACC6">
                    <a:lumMod val="75000"/>
                  </a:srgbClr>
                </a:solidFill>
                <a:latin typeface="微软雅黑" pitchFamily="34" charset="-122"/>
                <a:ea typeface="微软雅黑" pitchFamily="34" charset="-122"/>
              </a:rPr>
              <a:t>：横向宽度，即横坐标</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height</a:t>
            </a:r>
            <a:r>
              <a:rPr lang="zh-CN" altLang="en-US" sz="1600">
                <a:solidFill>
                  <a:srgbClr val="4BACC6">
                    <a:lumMod val="75000"/>
                  </a:srgbClr>
                </a:solidFill>
                <a:latin typeface="微软雅黑" pitchFamily="34" charset="-122"/>
                <a:ea typeface="微软雅黑" pitchFamily="34" charset="-122"/>
              </a:rPr>
              <a:t>：纵向高度，即柱子的实际宽度</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align</a:t>
            </a:r>
            <a:r>
              <a:rPr lang="zh-CN" altLang="en-US" sz="1600">
                <a:solidFill>
                  <a:srgbClr val="4BACC6">
                    <a:lumMod val="75000"/>
                  </a:srgbClr>
                </a:solidFill>
                <a:latin typeface="微软雅黑" pitchFamily="34" charset="-122"/>
                <a:ea typeface="微软雅黑" pitchFamily="34" charset="-122"/>
              </a:rPr>
              <a:t>：柱子对齐方式</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：柱子颜色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：柱子边缘颜色</a:t>
            </a:r>
          </a:p>
        </p:txBody>
      </p:sp>
      <p:sp>
        <p:nvSpPr>
          <p:cNvPr id="6" name="TextBox 5"/>
          <p:cNvSpPr txBox="1"/>
          <p:nvPr/>
        </p:nvSpPr>
        <p:spPr>
          <a:xfrm>
            <a:off x="2783690" y="1945407"/>
            <a:ext cx="3576620"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plt.barh(y,width,height,align,color,edgecolor</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768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条</a:t>
            </a:r>
            <a:r>
              <a:rPr lang="zh-CN" altLang="en-US" b="1" smtClean="0">
                <a:solidFill>
                  <a:schemeClr val="accent5">
                    <a:lumMod val="50000"/>
                  </a:schemeClr>
                </a:solidFill>
                <a:latin typeface="微软雅黑" pitchFamily="34" charset="-122"/>
                <a:ea typeface="微软雅黑" pitchFamily="34" charset="-122"/>
              </a:rPr>
              <a:t>形图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15" y="1988840"/>
            <a:ext cx="4940970" cy="285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32" y="2060848"/>
            <a:ext cx="3891136" cy="307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4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4338"/>
                                        </p:tgtEl>
                                        <p:attrNameLst>
                                          <p:attrName>ppt_w</p:attrName>
                                        </p:attrNameLst>
                                      </p:cBhvr>
                                      <p:tavLst>
                                        <p:tav tm="0">
                                          <p:val>
                                            <p:strVal val="ppt_w"/>
                                          </p:val>
                                        </p:tav>
                                        <p:tav tm="100000">
                                          <p:val>
                                            <p:fltVal val="0"/>
                                          </p:val>
                                        </p:tav>
                                      </p:tavLst>
                                    </p:anim>
                                    <p:anim calcmode="lin" valueType="num">
                                      <p:cBhvr>
                                        <p:cTn id="19" dur="500"/>
                                        <p:tgtEl>
                                          <p:spTgt spid="14338"/>
                                        </p:tgtEl>
                                        <p:attrNameLst>
                                          <p:attrName>ppt_h</p:attrName>
                                        </p:attrNameLst>
                                      </p:cBhvr>
                                      <p:tavLst>
                                        <p:tav tm="0">
                                          <p:val>
                                            <p:strVal val="ppt_h"/>
                                          </p:val>
                                        </p:tav>
                                        <p:tav tm="100000">
                                          <p:val>
                                            <p:fltVal val="0"/>
                                          </p:val>
                                        </p:tav>
                                      </p:tavLst>
                                    </p:anim>
                                    <p:animEffect transition="out" filter="fade">
                                      <p:cBhvr>
                                        <p:cTn id="20" dur="500"/>
                                        <p:tgtEl>
                                          <p:spTgt spid="14338"/>
                                        </p:tgtEl>
                                      </p:cBhvr>
                                    </p:animEffect>
                                    <p:set>
                                      <p:cBhvr>
                                        <p:cTn id="21" dur="1" fill="hold">
                                          <p:stCondLst>
                                            <p:cond delay="499"/>
                                          </p:stCondLst>
                                        </p:cTn>
                                        <p:tgtEl>
                                          <p:spTgt spid="143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animEffect transition="in" filter="fade">
                                      <p:cBhvr>
                                        <p:cTn id="28"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用来发现各变量之间的相关关系</a:t>
            </a:r>
            <a:r>
              <a:rPr lang="zh-CN" altLang="en-US" sz="1600" smtClean="0">
                <a:solidFill>
                  <a:srgbClr val="4BACC6">
                    <a:lumMod val="75000"/>
                  </a:srgbClr>
                </a:solidFill>
                <a:latin typeface="微软雅黑" pitchFamily="34" charset="-122"/>
                <a:ea typeface="微软雅黑" pitchFamily="34" charset="-122"/>
              </a:rPr>
              <a:t>。创建散点图的函数原型如下：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参数说明：</a:t>
            </a:r>
            <a:endParaRPr lang="en-US" altLang="zh-CN" sz="1600" smtClean="0">
              <a:solidFill>
                <a:srgbClr val="4BACC6">
                  <a:lumMod val="75000"/>
                </a:srgbClr>
              </a:solidFill>
              <a:latin typeface="微软雅黑" pitchFamily="34" charset="-122"/>
              <a:ea typeface="微软雅黑" pitchFamily="34" charset="-122"/>
            </a:endParaRP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：散点的位置；</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a:t>
            </a:r>
            <a:r>
              <a:rPr lang="zh-CN" altLang="en-US" sz="1600">
                <a:solidFill>
                  <a:srgbClr val="4BACC6">
                    <a:lumMod val="75000"/>
                  </a:srgbClr>
                </a:solidFill>
                <a:latin typeface="微软雅黑" pitchFamily="34" charset="-122"/>
                <a:ea typeface="微软雅黑" pitchFamily="34" charset="-122"/>
              </a:rPr>
              <a:t>：散点的大小。如果只有一个具体值，则所有点大小一样；如果呈现大小不一，则变成气泡图；</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：散点的颜色。可只有一个，也可以有多个不同颜色；</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：每个点的标记；</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linewidths</a:t>
            </a:r>
            <a:r>
              <a:rPr lang="zh-CN" altLang="en-US" sz="1600">
                <a:solidFill>
                  <a:srgbClr val="4BACC6">
                    <a:lumMod val="75000"/>
                  </a:srgbClr>
                </a:solidFill>
                <a:latin typeface="微软雅黑" pitchFamily="34" charset="-122"/>
                <a:ea typeface="微软雅黑" pitchFamily="34" charset="-122"/>
              </a:rPr>
              <a:t>：每个散点的线宽；</a:t>
            </a:r>
          </a:p>
          <a:p>
            <a:pPr marL="685800" lvl="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edgecolors</a:t>
            </a:r>
            <a:r>
              <a:rPr lang="zh-CN" altLang="en-US" sz="1600">
                <a:solidFill>
                  <a:srgbClr val="4BACC6">
                    <a:lumMod val="75000"/>
                  </a:srgbClr>
                </a:solidFill>
                <a:latin typeface="微软雅黑" pitchFamily="34" charset="-122"/>
                <a:ea typeface="微软雅黑" pitchFamily="34" charset="-122"/>
              </a:rPr>
              <a:t>：每个散点的外轮廓的颜色。</a:t>
            </a:r>
          </a:p>
        </p:txBody>
      </p:sp>
      <p:sp>
        <p:nvSpPr>
          <p:cNvPr id="6" name="TextBox 5"/>
          <p:cNvSpPr txBox="1"/>
          <p:nvPr/>
        </p:nvSpPr>
        <p:spPr>
          <a:xfrm>
            <a:off x="2673083" y="1945407"/>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plt.scatter(x,y,s,c,marker,linewidths,edgecolors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420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散点图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60" y="2128356"/>
            <a:ext cx="5187280" cy="267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3" y="2132856"/>
            <a:ext cx="3603675" cy="29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4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p:cTn id="12" dur="500" fill="hold"/>
                                        <p:tgtEl>
                                          <p:spTgt spid="15362"/>
                                        </p:tgtEl>
                                        <p:attrNameLst>
                                          <p:attrName>ppt_w</p:attrName>
                                        </p:attrNameLst>
                                      </p:cBhvr>
                                      <p:tavLst>
                                        <p:tav tm="0">
                                          <p:val>
                                            <p:fltVal val="0"/>
                                          </p:val>
                                        </p:tav>
                                        <p:tav tm="100000">
                                          <p:val>
                                            <p:strVal val="#ppt_w"/>
                                          </p:val>
                                        </p:tav>
                                      </p:tavLst>
                                    </p:anim>
                                    <p:anim calcmode="lin" valueType="num">
                                      <p:cBhvr>
                                        <p:cTn id="13" dur="500" fill="hold"/>
                                        <p:tgtEl>
                                          <p:spTgt spid="15362"/>
                                        </p:tgtEl>
                                        <p:attrNameLst>
                                          <p:attrName>ppt_h</p:attrName>
                                        </p:attrNameLst>
                                      </p:cBhvr>
                                      <p:tavLst>
                                        <p:tav tm="0">
                                          <p:val>
                                            <p:fltVal val="0"/>
                                          </p:val>
                                        </p:tav>
                                        <p:tav tm="100000">
                                          <p:val>
                                            <p:strVal val="#ppt_h"/>
                                          </p:val>
                                        </p:tav>
                                      </p:tavLst>
                                    </p:anim>
                                    <p:animEffect transition="in" filter="fade">
                                      <p:cBhvr>
                                        <p:cTn id="14" dur="500"/>
                                        <p:tgtEl>
                                          <p:spTgt spid="153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5362"/>
                                        </p:tgtEl>
                                        <p:attrNameLst>
                                          <p:attrName>ppt_w</p:attrName>
                                        </p:attrNameLst>
                                      </p:cBhvr>
                                      <p:tavLst>
                                        <p:tav tm="0">
                                          <p:val>
                                            <p:strVal val="ppt_w"/>
                                          </p:val>
                                        </p:tav>
                                        <p:tav tm="100000">
                                          <p:val>
                                            <p:fltVal val="0"/>
                                          </p:val>
                                        </p:tav>
                                      </p:tavLst>
                                    </p:anim>
                                    <p:anim calcmode="lin" valueType="num">
                                      <p:cBhvr>
                                        <p:cTn id="19" dur="500"/>
                                        <p:tgtEl>
                                          <p:spTgt spid="15362"/>
                                        </p:tgtEl>
                                        <p:attrNameLst>
                                          <p:attrName>ppt_h</p:attrName>
                                        </p:attrNameLst>
                                      </p:cBhvr>
                                      <p:tavLst>
                                        <p:tav tm="0">
                                          <p:val>
                                            <p:strVal val="ppt_h"/>
                                          </p:val>
                                        </p:tav>
                                        <p:tav tm="100000">
                                          <p:val>
                                            <p:fltVal val="0"/>
                                          </p:val>
                                        </p:tav>
                                      </p:tavLst>
                                    </p:anim>
                                    <p:animEffect transition="out" filter="fade">
                                      <p:cBhvr>
                                        <p:cTn id="20" dur="500"/>
                                        <p:tgtEl>
                                          <p:spTgt spid="15362"/>
                                        </p:tgtEl>
                                      </p:cBhvr>
                                    </p:animEffect>
                                    <p:set>
                                      <p:cBhvr>
                                        <p:cTn id="21" dur="1" fill="hold">
                                          <p:stCondLst>
                                            <p:cond delay="499"/>
                                          </p:stCondLst>
                                        </p:cTn>
                                        <p:tgtEl>
                                          <p:spTgt spid="1536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5363"/>
                                        </p:tgtEl>
                                        <p:attrNameLst>
                                          <p:attrName>style.visibility</p:attrName>
                                        </p:attrNameLst>
                                      </p:cBhvr>
                                      <p:to>
                                        <p:strVal val="visible"/>
                                      </p:to>
                                    </p:set>
                                    <p:anim calcmode="lin" valueType="num">
                                      <p:cBhvr>
                                        <p:cTn id="26" dur="500" fill="hold"/>
                                        <p:tgtEl>
                                          <p:spTgt spid="15363"/>
                                        </p:tgtEl>
                                        <p:attrNameLst>
                                          <p:attrName>ppt_w</p:attrName>
                                        </p:attrNameLst>
                                      </p:cBhvr>
                                      <p:tavLst>
                                        <p:tav tm="0">
                                          <p:val>
                                            <p:fltVal val="0"/>
                                          </p:val>
                                        </p:tav>
                                        <p:tav tm="100000">
                                          <p:val>
                                            <p:strVal val="#ppt_w"/>
                                          </p:val>
                                        </p:tav>
                                      </p:tavLst>
                                    </p:anim>
                                    <p:anim calcmode="lin" valueType="num">
                                      <p:cBhvr>
                                        <p:cTn id="27" dur="500" fill="hold"/>
                                        <p:tgtEl>
                                          <p:spTgt spid="15363"/>
                                        </p:tgtEl>
                                        <p:attrNameLst>
                                          <p:attrName>ppt_h</p:attrName>
                                        </p:attrNameLst>
                                      </p:cBhvr>
                                      <p:tavLst>
                                        <p:tav tm="0">
                                          <p:val>
                                            <p:fltVal val="0"/>
                                          </p:val>
                                        </p:tav>
                                        <p:tav tm="100000">
                                          <p:val>
                                            <p:strVal val="#ppt_h"/>
                                          </p:val>
                                        </p:tav>
                                      </p:tavLst>
                                    </p:anim>
                                    <p:animEffect transition="in" filter="fade">
                                      <p:cBhvr>
                                        <p:cTn id="2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与散点图类似，散点图各点大小一致，气泡图中各点大小不一致</a:t>
            </a:r>
            <a:r>
              <a:rPr lang="zh-CN" altLang="en-US" sz="1600" smtClean="0">
                <a:solidFill>
                  <a:srgbClr val="4BACC6">
                    <a:lumMod val="75000"/>
                  </a:srgbClr>
                </a:solidFill>
                <a:latin typeface="微软雅黑" pitchFamily="34" charset="-122"/>
                <a:ea typeface="微软雅黑" pitchFamily="34" charset="-122"/>
              </a:rPr>
              <a:t>。创建气泡图的函数原型及参数与散点图一致。</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6153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气泡</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2" y="2021653"/>
            <a:ext cx="5314156" cy="324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77" y="2065691"/>
            <a:ext cx="3680445" cy="29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6386"/>
                                        </p:tgtEl>
                                        <p:attrNameLst>
                                          <p:attrName>ppt_w</p:attrName>
                                        </p:attrNameLst>
                                      </p:cBhvr>
                                      <p:tavLst>
                                        <p:tav tm="0">
                                          <p:val>
                                            <p:strVal val="ppt_w"/>
                                          </p:val>
                                        </p:tav>
                                        <p:tav tm="100000">
                                          <p:val>
                                            <p:fltVal val="0"/>
                                          </p:val>
                                        </p:tav>
                                      </p:tavLst>
                                    </p:anim>
                                    <p:anim calcmode="lin" valueType="num">
                                      <p:cBhvr>
                                        <p:cTn id="19" dur="500"/>
                                        <p:tgtEl>
                                          <p:spTgt spid="16386"/>
                                        </p:tgtEl>
                                        <p:attrNameLst>
                                          <p:attrName>ppt_h</p:attrName>
                                        </p:attrNameLst>
                                      </p:cBhvr>
                                      <p:tavLst>
                                        <p:tav tm="0">
                                          <p:val>
                                            <p:strVal val="ppt_h"/>
                                          </p:val>
                                        </p:tav>
                                        <p:tav tm="100000">
                                          <p:val>
                                            <p:fltVal val="0"/>
                                          </p:val>
                                        </p:tav>
                                      </p:tavLst>
                                    </p:anim>
                                    <p:animEffect transition="out" filter="fade">
                                      <p:cBhvr>
                                        <p:cTn id="20" dur="500"/>
                                        <p:tgtEl>
                                          <p:spTgt spid="16386"/>
                                        </p:tgtEl>
                                      </p:cBhvr>
                                    </p:animEffect>
                                    <p:set>
                                      <p:cBhvr>
                                        <p:cTn id="21" dur="1" fill="hold">
                                          <p:stCondLst>
                                            <p:cond delay="499"/>
                                          </p:stCondLst>
                                        </p:cTn>
                                        <p:tgtEl>
                                          <p:spTgt spid="1638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anim calcmode="lin" valueType="num">
                                      <p:cBhvr>
                                        <p:cTn id="26" dur="500" fill="hold"/>
                                        <p:tgtEl>
                                          <p:spTgt spid="16387"/>
                                        </p:tgtEl>
                                        <p:attrNameLst>
                                          <p:attrName>ppt_w</p:attrName>
                                        </p:attrNameLst>
                                      </p:cBhvr>
                                      <p:tavLst>
                                        <p:tav tm="0">
                                          <p:val>
                                            <p:fltVal val="0"/>
                                          </p:val>
                                        </p:tav>
                                        <p:tav tm="100000">
                                          <p:val>
                                            <p:strVal val="#ppt_w"/>
                                          </p:val>
                                        </p:tav>
                                      </p:tavLst>
                                    </p:anim>
                                    <p:anim calcmode="lin" valueType="num">
                                      <p:cBhvr>
                                        <p:cTn id="27" dur="500" fill="hold"/>
                                        <p:tgtEl>
                                          <p:spTgt spid="16387"/>
                                        </p:tgtEl>
                                        <p:attrNameLst>
                                          <p:attrName>ppt_h</p:attrName>
                                        </p:attrNameLst>
                                      </p:cBhvr>
                                      <p:tavLst>
                                        <p:tav tm="0">
                                          <p:val>
                                            <p:fltVal val="0"/>
                                          </p:val>
                                        </p:tav>
                                        <p:tav tm="100000">
                                          <p:val>
                                            <p:strVal val="#ppt_h"/>
                                          </p:val>
                                        </p:tav>
                                      </p:tavLst>
                                    </p:anim>
                                    <p:animEffect transition="in" filter="fade">
                                      <p:cBhvr>
                                        <p:cTn id="2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与折线图类似的一种</a:t>
            </a:r>
            <a:r>
              <a:rPr lang="zh-CN" altLang="en-US" sz="1600" smtClean="0">
                <a:solidFill>
                  <a:srgbClr val="4BACC6">
                    <a:lumMod val="75000"/>
                  </a:srgbClr>
                </a:solidFill>
                <a:latin typeface="微软雅黑" pitchFamily="34" charset="-122"/>
                <a:ea typeface="微软雅黑" pitchFamily="34" charset="-122"/>
              </a:rPr>
              <a:t>图形，其构造函数及参数说明如下：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x/y</a:t>
            </a:r>
            <a:r>
              <a:rPr lang="zh-CN" altLang="en-US" sz="1600">
                <a:solidFill>
                  <a:srgbClr val="4BACC6">
                    <a:lumMod val="75000"/>
                  </a:srgbClr>
                </a:solidFill>
                <a:latin typeface="微软雅黑" pitchFamily="34" charset="-122"/>
                <a:ea typeface="微软雅黑" pitchFamily="34" charset="-122"/>
              </a:rPr>
              <a:t>坐标数值；</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：不同系列图表的图例名；</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：不同系列图表的颜色。</a:t>
            </a:r>
          </a:p>
        </p:txBody>
      </p:sp>
      <p:sp>
        <p:nvSpPr>
          <p:cNvPr id="3" name="TextBox 2"/>
          <p:cNvSpPr txBox="1"/>
          <p:nvPr/>
        </p:nvSpPr>
        <p:spPr>
          <a:xfrm>
            <a:off x="3299857" y="1945407"/>
            <a:ext cx="2544286"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plt.stackplot(x,y,labels,colors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617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面积图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26" y="2060848"/>
            <a:ext cx="5073749" cy="305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126" y="2276872"/>
            <a:ext cx="3381747" cy="260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animEffect transition="in" filter="fade">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anim calcmode="lin" valueType="num">
                                      <p:cBhvr>
                                        <p:cTn id="19" dur="500" fill="hold"/>
                                        <p:tgtEl>
                                          <p:spTgt spid="17411"/>
                                        </p:tgtEl>
                                        <p:attrNameLst>
                                          <p:attrName>ppt_w</p:attrName>
                                        </p:attrNameLst>
                                      </p:cBhvr>
                                      <p:tavLst>
                                        <p:tav tm="0">
                                          <p:val>
                                            <p:fltVal val="0"/>
                                          </p:val>
                                        </p:tav>
                                        <p:tav tm="100000">
                                          <p:val>
                                            <p:strVal val="#ppt_w"/>
                                          </p:val>
                                        </p:tav>
                                      </p:tavLst>
                                    </p:anim>
                                    <p:anim calcmode="lin" valueType="num">
                                      <p:cBhvr>
                                        <p:cTn id="20" dur="500" fill="hold"/>
                                        <p:tgtEl>
                                          <p:spTgt spid="17411"/>
                                        </p:tgtEl>
                                        <p:attrNameLst>
                                          <p:attrName>ppt_h</p:attrName>
                                        </p:attrNameLst>
                                      </p:cBhvr>
                                      <p:tavLst>
                                        <p:tav tm="0">
                                          <p:val>
                                            <p:fltVal val="0"/>
                                          </p:val>
                                        </p:tav>
                                        <p:tav tm="100000">
                                          <p:val>
                                            <p:strVal val="#ppt_h"/>
                                          </p:val>
                                        </p:tav>
                                      </p:tavLst>
                                    </p:anim>
                                    <p:animEffect transition="in" filter="fade">
                                      <p:cBhvr>
                                        <p:cTn id="2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箱体图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用来反映一组数据离散程度，其构造函数及参数说明如下：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：待绘图源数据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vert</a:t>
            </a:r>
            <a:r>
              <a:rPr lang="zh-CN" altLang="en-US" sz="1600">
                <a:solidFill>
                  <a:srgbClr val="4BACC6">
                    <a:lumMod val="75000"/>
                  </a:srgbClr>
                </a:solidFill>
                <a:latin typeface="微软雅黑" pitchFamily="34" charset="-122"/>
                <a:ea typeface="微软雅黑" pitchFamily="34" charset="-122"/>
              </a:rPr>
              <a:t>：箱体图方向，</a:t>
            </a:r>
            <a:r>
              <a:rPr lang="en-US" altLang="zh-CN" sz="1600">
                <a:solidFill>
                  <a:srgbClr val="4BACC6">
                    <a:lumMod val="75000"/>
                  </a:srgbClr>
                </a:solidFill>
                <a:latin typeface="微软雅黑" pitchFamily="34" charset="-122"/>
                <a:ea typeface="微软雅黑" pitchFamily="34" charset="-122"/>
              </a:rPr>
              <a:t>True</a:t>
            </a:r>
            <a:r>
              <a:rPr lang="zh-CN" altLang="en-US" sz="1600">
                <a:solidFill>
                  <a:srgbClr val="4BACC6">
                    <a:lumMod val="75000"/>
                  </a:srgbClr>
                </a:solidFill>
                <a:latin typeface="微软雅黑" pitchFamily="34" charset="-122"/>
                <a:ea typeface="微软雅黑" pitchFamily="34" charset="-122"/>
              </a:rPr>
              <a:t>纵向，</a:t>
            </a:r>
            <a:r>
              <a:rPr lang="en-US" altLang="zh-CN" sz="1600">
                <a:solidFill>
                  <a:srgbClr val="4BACC6">
                    <a:lumMod val="75000"/>
                  </a:srgbClr>
                </a:solidFill>
                <a:latin typeface="微软雅黑" pitchFamily="34" charset="-122"/>
                <a:ea typeface="微软雅黑" pitchFamily="34" charset="-122"/>
              </a:rPr>
              <a:t>False</a:t>
            </a:r>
            <a:r>
              <a:rPr lang="zh-CN" altLang="en-US" sz="1600">
                <a:solidFill>
                  <a:srgbClr val="4BACC6">
                    <a:lumMod val="75000"/>
                  </a:srgbClr>
                </a:solidFill>
                <a:latin typeface="微软雅黑" pitchFamily="34" charset="-122"/>
                <a:ea typeface="微软雅黑" pitchFamily="34" charset="-122"/>
              </a:rPr>
              <a:t>横向，默认</a:t>
            </a:r>
            <a:r>
              <a:rPr lang="en-US" altLang="zh-CN" sz="1600">
                <a:solidFill>
                  <a:srgbClr val="4BACC6">
                    <a:lumMod val="75000"/>
                  </a:srgbClr>
                </a:solidFill>
                <a:latin typeface="微软雅黑" pitchFamily="34" charset="-122"/>
                <a:ea typeface="微软雅黑" pitchFamily="34" charset="-122"/>
              </a:rPr>
              <a:t>True</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widths</a:t>
            </a:r>
            <a:r>
              <a:rPr lang="zh-CN" altLang="en-US" sz="1600">
                <a:solidFill>
                  <a:srgbClr val="4BACC6">
                    <a:lumMod val="75000"/>
                  </a:srgbClr>
                </a:solidFill>
                <a:latin typeface="微软雅黑" pitchFamily="34" charset="-122"/>
                <a:ea typeface="微软雅黑" pitchFamily="34" charset="-122"/>
              </a:rPr>
              <a:t>：箱体图的宽度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：标签</a:t>
            </a:r>
          </a:p>
        </p:txBody>
      </p:sp>
      <p:sp>
        <p:nvSpPr>
          <p:cNvPr id="3" name="TextBox 2"/>
          <p:cNvSpPr txBox="1"/>
          <p:nvPr/>
        </p:nvSpPr>
        <p:spPr>
          <a:xfrm>
            <a:off x="3262988" y="1945407"/>
            <a:ext cx="2618024"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plt.boxplot(x,vert,widths,labels</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79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数据类型</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数组属性</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创建数组</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切片</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广播</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数组操作</a:t>
            </a:r>
          </a:p>
        </p:txBody>
      </p:sp>
    </p:spTree>
    <p:extLst>
      <p:ext uri="{BB962C8B-B14F-4D97-AF65-F5344CB8AC3E}">
        <p14:creationId xmlns:p14="http://schemas.microsoft.com/office/powerpoint/2010/main" val="3692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箱体</a:t>
            </a:r>
            <a:r>
              <a:rPr lang="zh-CN" altLang="en-US" b="1" smtClean="0">
                <a:solidFill>
                  <a:schemeClr val="accent5">
                    <a:lumMod val="50000"/>
                  </a:schemeClr>
                </a:solidFill>
                <a:latin typeface="微软雅黑" pitchFamily="34" charset="-122"/>
                <a:ea typeface="微软雅黑" pitchFamily="34" charset="-122"/>
              </a:rPr>
              <a:t>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669" y="2204864"/>
            <a:ext cx="4754662" cy="256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68" y="2249446"/>
            <a:ext cx="3166864" cy="24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p:cTn id="12" dur="500" fill="hold"/>
                                        <p:tgtEl>
                                          <p:spTgt spid="18434"/>
                                        </p:tgtEl>
                                        <p:attrNameLst>
                                          <p:attrName>ppt_w</p:attrName>
                                        </p:attrNameLst>
                                      </p:cBhvr>
                                      <p:tavLst>
                                        <p:tav tm="0">
                                          <p:val>
                                            <p:fltVal val="0"/>
                                          </p:val>
                                        </p:tav>
                                        <p:tav tm="100000">
                                          <p:val>
                                            <p:strVal val="#ppt_w"/>
                                          </p:val>
                                        </p:tav>
                                      </p:tavLst>
                                    </p:anim>
                                    <p:anim calcmode="lin" valueType="num">
                                      <p:cBhvr>
                                        <p:cTn id="13" dur="500" fill="hold"/>
                                        <p:tgtEl>
                                          <p:spTgt spid="18434"/>
                                        </p:tgtEl>
                                        <p:attrNameLst>
                                          <p:attrName>ppt_h</p:attrName>
                                        </p:attrNameLst>
                                      </p:cBhvr>
                                      <p:tavLst>
                                        <p:tav tm="0">
                                          <p:val>
                                            <p:fltVal val="0"/>
                                          </p:val>
                                        </p:tav>
                                        <p:tav tm="100000">
                                          <p:val>
                                            <p:strVal val="#ppt_h"/>
                                          </p:val>
                                        </p:tav>
                                      </p:tavLst>
                                    </p:anim>
                                    <p:animEffect transition="in" filter="fade">
                                      <p:cBhvr>
                                        <p:cTn id="14" dur="500"/>
                                        <p:tgtEl>
                                          <p:spTgt spid="1843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8434"/>
                                        </p:tgtEl>
                                        <p:attrNameLst>
                                          <p:attrName>ppt_w</p:attrName>
                                        </p:attrNameLst>
                                      </p:cBhvr>
                                      <p:tavLst>
                                        <p:tav tm="0">
                                          <p:val>
                                            <p:strVal val="ppt_w"/>
                                          </p:val>
                                        </p:tav>
                                        <p:tav tm="100000">
                                          <p:val>
                                            <p:fltVal val="0"/>
                                          </p:val>
                                        </p:tav>
                                      </p:tavLst>
                                    </p:anim>
                                    <p:anim calcmode="lin" valueType="num">
                                      <p:cBhvr>
                                        <p:cTn id="19" dur="500"/>
                                        <p:tgtEl>
                                          <p:spTgt spid="18434"/>
                                        </p:tgtEl>
                                        <p:attrNameLst>
                                          <p:attrName>ppt_h</p:attrName>
                                        </p:attrNameLst>
                                      </p:cBhvr>
                                      <p:tavLst>
                                        <p:tav tm="0">
                                          <p:val>
                                            <p:strVal val="ppt_h"/>
                                          </p:val>
                                        </p:tav>
                                        <p:tav tm="100000">
                                          <p:val>
                                            <p:fltVal val="0"/>
                                          </p:val>
                                        </p:tav>
                                      </p:tavLst>
                                    </p:anim>
                                    <p:animEffect transition="out" filter="fade">
                                      <p:cBhvr>
                                        <p:cTn id="20" dur="500"/>
                                        <p:tgtEl>
                                          <p:spTgt spid="18434"/>
                                        </p:tgtEl>
                                      </p:cBhvr>
                                    </p:animEffect>
                                    <p:set>
                                      <p:cBhvr>
                                        <p:cTn id="21" dur="1" fill="hold">
                                          <p:stCondLst>
                                            <p:cond delay="499"/>
                                          </p:stCondLst>
                                        </p:cTn>
                                        <p:tgtEl>
                                          <p:spTgt spid="184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435"/>
                                        </p:tgtEl>
                                        <p:attrNameLst>
                                          <p:attrName>style.visibility</p:attrName>
                                        </p:attrNameLst>
                                      </p:cBhvr>
                                      <p:to>
                                        <p:strVal val="visible"/>
                                      </p:to>
                                    </p:set>
                                    <p:anim calcmode="lin" valueType="num">
                                      <p:cBhvr>
                                        <p:cTn id="26" dur="500" fill="hold"/>
                                        <p:tgtEl>
                                          <p:spTgt spid="18435"/>
                                        </p:tgtEl>
                                        <p:attrNameLst>
                                          <p:attrName>ppt_w</p:attrName>
                                        </p:attrNameLst>
                                      </p:cBhvr>
                                      <p:tavLst>
                                        <p:tav tm="0">
                                          <p:val>
                                            <p:fltVal val="0"/>
                                          </p:val>
                                        </p:tav>
                                        <p:tav tm="100000">
                                          <p:val>
                                            <p:strVal val="#ppt_w"/>
                                          </p:val>
                                        </p:tav>
                                      </p:tavLst>
                                    </p:anim>
                                    <p:anim calcmode="lin" valueType="num">
                                      <p:cBhvr>
                                        <p:cTn id="27" dur="500" fill="hold"/>
                                        <p:tgtEl>
                                          <p:spTgt spid="18435"/>
                                        </p:tgtEl>
                                        <p:attrNameLst>
                                          <p:attrName>ppt_h</p:attrName>
                                        </p:attrNameLst>
                                      </p:cBhvr>
                                      <p:tavLst>
                                        <p:tav tm="0">
                                          <p:val>
                                            <p:fltVal val="0"/>
                                          </p:val>
                                        </p:tav>
                                        <p:tav tm="100000">
                                          <p:val>
                                            <p:strVal val="#ppt_h"/>
                                          </p:val>
                                        </p:tav>
                                      </p:tavLst>
                                    </p:anim>
                                    <p:animEffect transition="in" filter="fade">
                                      <p:cBhvr>
                                        <p:cTn id="28"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常用来表示同一等级中不同类别的占比情况</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构造函数及参数说明如下：</a:t>
            </a: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explode</a:t>
            </a:r>
            <a:r>
              <a:rPr lang="zh-CN" altLang="en-US" sz="1600">
                <a:solidFill>
                  <a:srgbClr val="4BACC6">
                    <a:lumMod val="75000"/>
                  </a:srgbClr>
                </a:solidFill>
                <a:latin typeface="微软雅黑" pitchFamily="34" charset="-122"/>
                <a:ea typeface="微软雅黑" pitchFamily="34" charset="-122"/>
              </a:rPr>
              <a:t>：每一块离圆心距离；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labels</a:t>
            </a:r>
            <a:r>
              <a:rPr lang="zh-CN" altLang="en-US" sz="1600">
                <a:solidFill>
                  <a:srgbClr val="4BACC6">
                    <a:lumMod val="75000"/>
                  </a:srgbClr>
                </a:solidFill>
                <a:latin typeface="微软雅黑" pitchFamily="34" charset="-122"/>
                <a:ea typeface="微软雅黑" pitchFamily="34" charset="-122"/>
              </a:rPr>
              <a:t>：每一块标签；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colors</a:t>
            </a:r>
            <a:r>
              <a:rPr lang="zh-CN" altLang="en-US" sz="1600">
                <a:solidFill>
                  <a:srgbClr val="4BACC6">
                    <a:lumMod val="75000"/>
                  </a:srgbClr>
                </a:solidFill>
                <a:latin typeface="微软雅黑" pitchFamily="34" charset="-122"/>
                <a:ea typeface="微软雅黑" pitchFamily="34" charset="-122"/>
              </a:rPr>
              <a:t>：每一块颜色；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autopct</a:t>
            </a:r>
            <a:r>
              <a:rPr lang="zh-CN" altLang="en-US" sz="1600">
                <a:solidFill>
                  <a:srgbClr val="4BACC6">
                    <a:lumMod val="75000"/>
                  </a:srgbClr>
                </a:solidFill>
                <a:latin typeface="微软雅黑" pitchFamily="34" charset="-122"/>
                <a:ea typeface="微软雅黑" pitchFamily="34" charset="-122"/>
              </a:rPr>
              <a:t>：饼图内数值的百分比格式；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pctdistance</a:t>
            </a:r>
            <a:r>
              <a:rPr lang="zh-CN" altLang="en-US" sz="1600">
                <a:solidFill>
                  <a:srgbClr val="4BACC6">
                    <a:lumMod val="75000"/>
                  </a:srgbClr>
                </a:solidFill>
                <a:latin typeface="微软雅黑" pitchFamily="34" charset="-122"/>
                <a:ea typeface="微软雅黑" pitchFamily="34" charset="-122"/>
              </a:rPr>
              <a:t>：数据标签距中心的距离；</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shadow</a:t>
            </a:r>
            <a:r>
              <a:rPr lang="zh-CN" altLang="en-US" sz="1600">
                <a:solidFill>
                  <a:srgbClr val="4BACC6">
                    <a:lumMod val="75000"/>
                  </a:srgbClr>
                </a:solidFill>
                <a:latin typeface="微软雅黑" pitchFamily="34" charset="-122"/>
                <a:ea typeface="微软雅黑" pitchFamily="34" charset="-122"/>
              </a:rPr>
              <a:t>：是否有阴影；</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labeldistance</a:t>
            </a:r>
            <a:r>
              <a:rPr lang="zh-CN" altLang="en-US" sz="1600">
                <a:solidFill>
                  <a:srgbClr val="4BACC6">
                    <a:lumMod val="75000"/>
                  </a:srgbClr>
                </a:solidFill>
                <a:latin typeface="微软雅黑" pitchFamily="34" charset="-122"/>
                <a:ea typeface="微软雅黑" pitchFamily="34" charset="-122"/>
              </a:rPr>
              <a:t>：每一块索引距中心的距离</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
        <p:nvSpPr>
          <p:cNvPr id="3" name="TextBox 2"/>
          <p:cNvSpPr txBox="1"/>
          <p:nvPr/>
        </p:nvSpPr>
        <p:spPr>
          <a:xfrm>
            <a:off x="1345797" y="2031132"/>
            <a:ext cx="6452407" cy="415498"/>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plt.pie(x,explode,labels,colors,autopct,pctdistance,shadow,labeldistance, startangle</a:t>
            </a:r>
            <a:r>
              <a:rPr lang="en-US" altLang="zh-CN" sz="1050" smtClean="0">
                <a:solidFill>
                  <a:srgbClr val="0070C0"/>
                </a:solidFill>
                <a:latin typeface="Consolas" pitchFamily="49" charset="0"/>
                <a:cs typeface="Consolas" pitchFamily="49" charset="0"/>
              </a:rPr>
              <a:t>,</a:t>
            </a:r>
          </a:p>
          <a:p>
            <a:r>
              <a:rPr lang="en-US" altLang="zh-CN" sz="1050">
                <a:solidFill>
                  <a:srgbClr val="0070C0"/>
                </a:solidFill>
                <a:latin typeface="Consolas" pitchFamily="49" charset="0"/>
                <a:cs typeface="Consolas" pitchFamily="49" charset="0"/>
              </a:rPr>
              <a:t> </a:t>
            </a:r>
            <a:r>
              <a:rPr lang="en-US" altLang="zh-CN" sz="1050" smtClean="0">
                <a:solidFill>
                  <a:srgbClr val="0070C0"/>
                </a:solidFill>
                <a:latin typeface="Consolas" pitchFamily="49" charset="0"/>
                <a:cs typeface="Consolas" pitchFamily="49" charset="0"/>
              </a:rPr>
              <a:t>       radius,counterclock,wedgeprops,textprops,center,frame)</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171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7" dur="500"/>
                                        <p:tgtEl>
                                          <p:spTgt spid="5">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0" dur="500"/>
                                        <p:tgtEl>
                                          <p:spTgt spid="5">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endParaRPr lang="en-US" altLang="zh-CN" b="1" smtClean="0">
              <a:solidFill>
                <a:schemeClr val="accent5">
                  <a:lumMod val="50000"/>
                </a:scheme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smtClean="0">
                <a:solidFill>
                  <a:srgbClr val="4BACC6">
                    <a:lumMod val="75000"/>
                  </a:srgbClr>
                </a:solidFill>
                <a:latin typeface="微软雅黑" pitchFamily="34" charset="-122"/>
                <a:ea typeface="微软雅黑" pitchFamily="34" charset="-122"/>
              </a:rPr>
              <a:t>startangle</a:t>
            </a:r>
            <a:r>
              <a:rPr lang="zh-CN" altLang="en-US" sz="1600">
                <a:solidFill>
                  <a:srgbClr val="4BACC6">
                    <a:lumMod val="75000"/>
                  </a:srgbClr>
                </a:solidFill>
                <a:latin typeface="微软雅黑" pitchFamily="34" charset="-122"/>
                <a:ea typeface="微软雅黑" pitchFamily="34" charset="-122"/>
              </a:rPr>
              <a:t>：饼图的初始角度；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：饼图的半径；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counterclock</a:t>
            </a:r>
            <a:r>
              <a:rPr lang="zh-CN" altLang="en-US" sz="1600">
                <a:solidFill>
                  <a:srgbClr val="4BACC6">
                    <a:lumMod val="75000"/>
                  </a:srgbClr>
                </a:solidFill>
                <a:latin typeface="微软雅黑" pitchFamily="34" charset="-122"/>
                <a:ea typeface="微软雅黑" pitchFamily="34" charset="-122"/>
              </a:rPr>
              <a:t>：是否逆时针显示；</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wedgeprops</a:t>
            </a:r>
            <a:r>
              <a:rPr lang="zh-CN" altLang="en-US" sz="1600">
                <a:solidFill>
                  <a:srgbClr val="4BACC6">
                    <a:lumMod val="75000"/>
                  </a:srgbClr>
                </a:solidFill>
                <a:latin typeface="微软雅黑" pitchFamily="34" charset="-122"/>
                <a:ea typeface="微软雅黑" pitchFamily="34" charset="-122"/>
              </a:rPr>
              <a:t>：内外边界属性；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textprops</a:t>
            </a:r>
            <a:r>
              <a:rPr lang="zh-CN" altLang="en-US" sz="1600">
                <a:solidFill>
                  <a:srgbClr val="4BACC6">
                    <a:lumMod val="75000"/>
                  </a:srgbClr>
                </a:solidFill>
                <a:latin typeface="微软雅黑" pitchFamily="34" charset="-122"/>
                <a:ea typeface="微软雅黑" pitchFamily="34" charset="-122"/>
              </a:rPr>
              <a:t>：文本相关属性；</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center</a:t>
            </a:r>
            <a:r>
              <a:rPr lang="zh-CN" altLang="en-US" sz="1600">
                <a:solidFill>
                  <a:srgbClr val="4BACC6">
                    <a:lumMod val="75000"/>
                  </a:srgbClr>
                </a:solidFill>
                <a:latin typeface="微软雅黑" pitchFamily="34" charset="-122"/>
                <a:ea typeface="微软雅黑" pitchFamily="34" charset="-122"/>
              </a:rPr>
              <a:t>：中心位置；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frame</a:t>
            </a:r>
            <a:r>
              <a:rPr lang="zh-CN" altLang="en-US" sz="1600">
                <a:solidFill>
                  <a:srgbClr val="4BACC6">
                    <a:lumMod val="75000"/>
                  </a:srgbClr>
                </a:solidFill>
                <a:latin typeface="微软雅黑" pitchFamily="34" charset="-122"/>
                <a:ea typeface="微软雅黑" pitchFamily="34" charset="-122"/>
              </a:rPr>
              <a:t>：是否显示背后的图框。</a:t>
            </a:r>
          </a:p>
        </p:txBody>
      </p:sp>
    </p:spTree>
    <p:extLst>
      <p:ext uri="{BB962C8B-B14F-4D97-AF65-F5344CB8AC3E}">
        <p14:creationId xmlns:p14="http://schemas.microsoft.com/office/powerpoint/2010/main" val="11318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500"/>
                                        <p:tgtEl>
                                          <p:spTgt spid="5">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9" dur="500"/>
                                        <p:tgtEl>
                                          <p:spTgt spid="5">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饼图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7" y="2132856"/>
            <a:ext cx="4534446" cy="249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38" y="1916832"/>
            <a:ext cx="2555925" cy="287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3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9458"/>
                                        </p:tgtEl>
                                        <p:attrNameLst>
                                          <p:attrName>ppt_w</p:attrName>
                                        </p:attrNameLst>
                                      </p:cBhvr>
                                      <p:tavLst>
                                        <p:tav tm="0">
                                          <p:val>
                                            <p:strVal val="ppt_w"/>
                                          </p:val>
                                        </p:tav>
                                        <p:tav tm="100000">
                                          <p:val>
                                            <p:fltVal val="0"/>
                                          </p:val>
                                        </p:tav>
                                      </p:tavLst>
                                    </p:anim>
                                    <p:anim calcmode="lin" valueType="num">
                                      <p:cBhvr>
                                        <p:cTn id="19" dur="500"/>
                                        <p:tgtEl>
                                          <p:spTgt spid="19458"/>
                                        </p:tgtEl>
                                        <p:attrNameLst>
                                          <p:attrName>ppt_h</p:attrName>
                                        </p:attrNameLst>
                                      </p:cBhvr>
                                      <p:tavLst>
                                        <p:tav tm="0">
                                          <p:val>
                                            <p:strVal val="ppt_h"/>
                                          </p:val>
                                        </p:tav>
                                        <p:tav tm="100000">
                                          <p:val>
                                            <p:fltVal val="0"/>
                                          </p:val>
                                        </p:tav>
                                      </p:tavLst>
                                    </p:anim>
                                    <p:animEffect transition="out" filter="fade">
                                      <p:cBhvr>
                                        <p:cTn id="20" dur="500"/>
                                        <p:tgtEl>
                                          <p:spTgt spid="19458"/>
                                        </p:tgtEl>
                                      </p:cBhvr>
                                    </p:animEffect>
                                    <p:set>
                                      <p:cBhvr>
                                        <p:cTn id="21" dur="1" fill="hold">
                                          <p:stCondLst>
                                            <p:cond delay="499"/>
                                          </p:stCondLst>
                                        </p:cTn>
                                        <p:tgtEl>
                                          <p:spTgt spid="1945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 calcmode="lin" valueType="num">
                                      <p:cBhvr>
                                        <p:cTn id="26" dur="500" fill="hold"/>
                                        <p:tgtEl>
                                          <p:spTgt spid="19459"/>
                                        </p:tgtEl>
                                        <p:attrNameLst>
                                          <p:attrName>ppt_w</p:attrName>
                                        </p:attrNameLst>
                                      </p:cBhvr>
                                      <p:tavLst>
                                        <p:tav tm="0">
                                          <p:val>
                                            <p:fltVal val="0"/>
                                          </p:val>
                                        </p:tav>
                                        <p:tav tm="100000">
                                          <p:val>
                                            <p:strVal val="#ppt_w"/>
                                          </p:val>
                                        </p:tav>
                                      </p:tavLst>
                                    </p:anim>
                                    <p:anim calcmode="lin" valueType="num">
                                      <p:cBhvr>
                                        <p:cTn id="27" dur="500" fill="hold"/>
                                        <p:tgtEl>
                                          <p:spTgt spid="19459"/>
                                        </p:tgtEl>
                                        <p:attrNameLst>
                                          <p:attrName>ppt_h</p:attrName>
                                        </p:attrNameLst>
                                      </p:cBhvr>
                                      <p:tavLst>
                                        <p:tav tm="0">
                                          <p:val>
                                            <p:fltVal val="0"/>
                                          </p:val>
                                        </p:tav>
                                        <p:tav tm="100000">
                                          <p:val>
                                            <p:strVal val="#ppt_h"/>
                                          </p:val>
                                        </p:tav>
                                      </p:tavLst>
                                    </p:anim>
                                    <p:animEffect transition="in" filter="fade">
                                      <p:cBhvr>
                                        <p:cTn id="28"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环形</a:t>
            </a:r>
            <a:r>
              <a:rPr lang="zh-CN" altLang="en-US" b="1" smtClean="0">
                <a:solidFill>
                  <a:schemeClr val="accent5">
                    <a:lumMod val="50000"/>
                  </a:schemeClr>
                </a:solidFill>
                <a:latin typeface="微软雅黑" pitchFamily="34" charset="-122"/>
                <a:ea typeface="微软雅黑" pitchFamily="34" charset="-122"/>
              </a:rPr>
              <a:t>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常用来表示同一层级不同类别之间的占比关系</a:t>
            </a:r>
            <a:r>
              <a:rPr lang="zh-CN" altLang="en-US" sz="1600" smtClean="0">
                <a:solidFill>
                  <a:srgbClr val="4BACC6">
                    <a:lumMod val="75000"/>
                  </a:srgbClr>
                </a:solidFill>
                <a:latin typeface="微软雅黑" pitchFamily="34" charset="-122"/>
                <a:ea typeface="微软雅黑" pitchFamily="34" charset="-122"/>
              </a:rPr>
              <a:t>。其</a:t>
            </a:r>
            <a:r>
              <a:rPr lang="zh-CN" altLang="en-US" sz="1600">
                <a:solidFill>
                  <a:srgbClr val="4BACC6">
                    <a:lumMod val="75000"/>
                  </a:srgbClr>
                </a:solidFill>
                <a:latin typeface="微软雅黑" pitchFamily="34" charset="-122"/>
                <a:ea typeface="微软雅黑" pitchFamily="34" charset="-122"/>
              </a:rPr>
              <a:t>构造函数及参数</a:t>
            </a:r>
            <a:r>
              <a:rPr lang="zh-CN" altLang="en-US" sz="1600" smtClean="0">
                <a:solidFill>
                  <a:srgbClr val="4BACC6">
                    <a:lumMod val="75000"/>
                  </a:srgbClr>
                </a:solidFill>
                <a:latin typeface="微软雅黑" pitchFamily="34" charset="-122"/>
                <a:ea typeface="微软雅黑" pitchFamily="34" charset="-122"/>
              </a:rPr>
              <a:t>说明同饼图。</a:t>
            </a:r>
            <a:endParaRPr lang="zh-CN" altLang="en-US" sz="1600">
              <a:solidFill>
                <a:srgbClr val="4BACC6">
                  <a:lumMod val="75000"/>
                </a:srgbClr>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96" y="2060848"/>
            <a:ext cx="4615408" cy="415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58" y="2823827"/>
            <a:ext cx="2424485" cy="2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482"/>
                                        </p:tgtEl>
                                        <p:attrNameLst>
                                          <p:attrName>ppt_w</p:attrName>
                                        </p:attrNameLst>
                                      </p:cBhvr>
                                      <p:tavLst>
                                        <p:tav tm="0">
                                          <p:val>
                                            <p:strVal val="ppt_w"/>
                                          </p:val>
                                        </p:tav>
                                        <p:tav tm="100000">
                                          <p:val>
                                            <p:fltVal val="0"/>
                                          </p:val>
                                        </p:tav>
                                      </p:tavLst>
                                    </p:anim>
                                    <p:anim calcmode="lin" valueType="num">
                                      <p:cBhvr>
                                        <p:cTn id="24" dur="500"/>
                                        <p:tgtEl>
                                          <p:spTgt spid="20482"/>
                                        </p:tgtEl>
                                        <p:attrNameLst>
                                          <p:attrName>ppt_h</p:attrName>
                                        </p:attrNameLst>
                                      </p:cBhvr>
                                      <p:tavLst>
                                        <p:tav tm="0">
                                          <p:val>
                                            <p:strVal val="ppt_h"/>
                                          </p:val>
                                        </p:tav>
                                        <p:tav tm="100000">
                                          <p:val>
                                            <p:fltVal val="0"/>
                                          </p:val>
                                        </p:tav>
                                      </p:tavLst>
                                    </p:anim>
                                    <p:animEffect transition="out" filter="fade">
                                      <p:cBhvr>
                                        <p:cTn id="25" dur="500"/>
                                        <p:tgtEl>
                                          <p:spTgt spid="20482"/>
                                        </p:tgtEl>
                                      </p:cBhvr>
                                    </p:animEffect>
                                    <p:set>
                                      <p:cBhvr>
                                        <p:cTn id="26" dur="1" fill="hold">
                                          <p:stCondLst>
                                            <p:cond delay="499"/>
                                          </p:stCondLst>
                                        </p:cTn>
                                        <p:tgtEl>
                                          <p:spTgt spid="204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483"/>
                                        </p:tgtEl>
                                        <p:attrNameLst>
                                          <p:attrName>style.visibility</p:attrName>
                                        </p:attrNameLst>
                                      </p:cBhvr>
                                      <p:to>
                                        <p:strVal val="visible"/>
                                      </p:to>
                                    </p:set>
                                    <p:anim calcmode="lin" valueType="num">
                                      <p:cBhvr>
                                        <p:cTn id="31" dur="500" fill="hold"/>
                                        <p:tgtEl>
                                          <p:spTgt spid="20483"/>
                                        </p:tgtEl>
                                        <p:attrNameLst>
                                          <p:attrName>ppt_w</p:attrName>
                                        </p:attrNameLst>
                                      </p:cBhvr>
                                      <p:tavLst>
                                        <p:tav tm="0">
                                          <p:val>
                                            <p:fltVal val="0"/>
                                          </p:val>
                                        </p:tav>
                                        <p:tav tm="100000">
                                          <p:val>
                                            <p:strVal val="#ppt_w"/>
                                          </p:val>
                                        </p:tav>
                                      </p:tavLst>
                                    </p:anim>
                                    <p:anim calcmode="lin" valueType="num">
                                      <p:cBhvr>
                                        <p:cTn id="32" dur="500" fill="hold"/>
                                        <p:tgtEl>
                                          <p:spTgt spid="20483"/>
                                        </p:tgtEl>
                                        <p:attrNameLst>
                                          <p:attrName>ppt_h</p:attrName>
                                        </p:attrNameLst>
                                      </p:cBhvr>
                                      <p:tavLst>
                                        <p:tav tm="0">
                                          <p:val>
                                            <p:fltVal val="0"/>
                                          </p:val>
                                        </p:tav>
                                        <p:tav tm="100000">
                                          <p:val>
                                            <p:strVal val="#ppt_h"/>
                                          </p:val>
                                        </p:tav>
                                      </p:tavLst>
                                    </p:anim>
                                    <p:animEffect transition="in" filter="fade">
                                      <p:cBhvr>
                                        <p:cTn id="33"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将某一事物的响应度反映在图表上，可以快速发现需要重点关注的区域</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：表示待绘图的数据，需要矩阵形式；</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cmap</a:t>
            </a:r>
            <a:r>
              <a:rPr lang="zh-CN" altLang="en-US" sz="1600">
                <a:solidFill>
                  <a:srgbClr val="4BACC6">
                    <a:lumMod val="75000"/>
                  </a:srgbClr>
                </a:solidFill>
                <a:latin typeface="微软雅黑" pitchFamily="34" charset="-122"/>
                <a:ea typeface="微软雅黑" pitchFamily="34" charset="-122"/>
              </a:rPr>
              <a:t>：配色方案，用来表明图表渐变的主题色。</a:t>
            </a:r>
          </a:p>
        </p:txBody>
      </p:sp>
      <p:sp>
        <p:nvSpPr>
          <p:cNvPr id="3" name="TextBox 2"/>
          <p:cNvSpPr txBox="1"/>
          <p:nvPr/>
        </p:nvSpPr>
        <p:spPr>
          <a:xfrm>
            <a:off x="3816024" y="2143522"/>
            <a:ext cx="1511952"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plt.imshow(x,cmap</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24908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热力图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040" y="1714185"/>
            <a:ext cx="4921920" cy="429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96" y="2516138"/>
            <a:ext cx="3183409" cy="25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1506"/>
                                        </p:tgtEl>
                                        <p:attrNameLst>
                                          <p:attrName>ppt_w</p:attrName>
                                        </p:attrNameLst>
                                      </p:cBhvr>
                                      <p:tavLst>
                                        <p:tav tm="0">
                                          <p:val>
                                            <p:strVal val="ppt_w"/>
                                          </p:val>
                                        </p:tav>
                                        <p:tav tm="100000">
                                          <p:val>
                                            <p:fltVal val="0"/>
                                          </p:val>
                                        </p:tav>
                                      </p:tavLst>
                                    </p:anim>
                                    <p:anim calcmode="lin" valueType="num">
                                      <p:cBhvr>
                                        <p:cTn id="19" dur="500"/>
                                        <p:tgtEl>
                                          <p:spTgt spid="21506"/>
                                        </p:tgtEl>
                                        <p:attrNameLst>
                                          <p:attrName>ppt_h</p:attrName>
                                        </p:attrNameLst>
                                      </p:cBhvr>
                                      <p:tavLst>
                                        <p:tav tm="0">
                                          <p:val>
                                            <p:strVal val="ppt_h"/>
                                          </p:val>
                                        </p:tav>
                                        <p:tav tm="100000">
                                          <p:val>
                                            <p:fltVal val="0"/>
                                          </p:val>
                                        </p:tav>
                                      </p:tavLst>
                                    </p:anim>
                                    <p:animEffect transition="out" filter="fade">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507"/>
                                        </p:tgtEl>
                                        <p:attrNameLst>
                                          <p:attrName>style.visibility</p:attrName>
                                        </p:attrNameLst>
                                      </p:cBhvr>
                                      <p:to>
                                        <p:strVal val="visible"/>
                                      </p:to>
                                    </p:set>
                                    <p:anim calcmode="lin" valueType="num">
                                      <p:cBhvr>
                                        <p:cTn id="26" dur="500" fill="hold"/>
                                        <p:tgtEl>
                                          <p:spTgt spid="21507"/>
                                        </p:tgtEl>
                                        <p:attrNameLst>
                                          <p:attrName>ppt_w</p:attrName>
                                        </p:attrNameLst>
                                      </p:cBhvr>
                                      <p:tavLst>
                                        <p:tav tm="0">
                                          <p:val>
                                            <p:fltVal val="0"/>
                                          </p:val>
                                        </p:tav>
                                        <p:tav tm="100000">
                                          <p:val>
                                            <p:strVal val="#ppt_w"/>
                                          </p:val>
                                        </p:tav>
                                      </p:tavLst>
                                    </p:anim>
                                    <p:anim calcmode="lin" valueType="num">
                                      <p:cBhvr>
                                        <p:cTn id="27" dur="500" fill="hold"/>
                                        <p:tgtEl>
                                          <p:spTgt spid="21507"/>
                                        </p:tgtEl>
                                        <p:attrNameLst>
                                          <p:attrName>ppt_h</p:attrName>
                                        </p:attrNameLst>
                                      </p:cBhvr>
                                      <p:tavLst>
                                        <p:tav tm="0">
                                          <p:val>
                                            <p:fltVal val="0"/>
                                          </p:val>
                                        </p:tav>
                                        <p:tav tm="100000">
                                          <p:val>
                                            <p:strVal val="#ppt_h"/>
                                          </p:val>
                                        </p:tav>
                                      </p:tavLst>
                                    </p:anim>
                                    <p:animEffect transition="in" filter="fade">
                                      <p:cBhvr>
                                        <p:cTn id="28"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用来综合评价某一事物，它可以直观地看出该事物的优势与不足。其实雷达图就是先将各点展示在极坐标系中，再用线将各点连接</a:t>
            </a:r>
            <a:r>
              <a:rPr lang="zh-CN" altLang="en-US" sz="1600" smtClean="0">
                <a:solidFill>
                  <a:srgbClr val="4BACC6">
                    <a:lumMod val="75000"/>
                  </a:srgbClr>
                </a:solidFill>
                <a:latin typeface="微软雅黑" pitchFamily="34" charset="-122"/>
                <a:ea typeface="微软雅黑" pitchFamily="34" charset="-122"/>
              </a:rPr>
              <a:t>起来。其构造函数及参数说明如下：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theta</a:t>
            </a:r>
            <a:r>
              <a:rPr lang="zh-CN" altLang="en-US" sz="1600">
                <a:solidFill>
                  <a:srgbClr val="4BACC6">
                    <a:lumMod val="75000"/>
                  </a:srgbClr>
                </a:solidFill>
                <a:latin typeface="微软雅黑" pitchFamily="34" charset="-122"/>
                <a:ea typeface="微软雅黑" pitchFamily="34" charset="-122"/>
              </a:rPr>
              <a:t>：每一点在极坐标系中的角度；</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r</a:t>
            </a:r>
            <a:r>
              <a:rPr lang="zh-CN" altLang="en-US" sz="1600">
                <a:solidFill>
                  <a:srgbClr val="4BACC6">
                    <a:lumMod val="75000"/>
                  </a:srgbClr>
                </a:solidFill>
                <a:latin typeface="微软雅黑" pitchFamily="34" charset="-122"/>
                <a:ea typeface="微软雅黑" pitchFamily="34" charset="-122"/>
              </a:rPr>
              <a:t>：每一点在极坐标系中的半径；</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：连接各点之间线的颜色；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marker</a:t>
            </a:r>
            <a:r>
              <a:rPr lang="zh-CN" altLang="en-US" sz="1600">
                <a:solidFill>
                  <a:srgbClr val="4BACC6">
                    <a:lumMod val="75000"/>
                  </a:srgbClr>
                </a:solidFill>
                <a:latin typeface="微软雅黑" pitchFamily="34" charset="-122"/>
                <a:ea typeface="微软雅黑" pitchFamily="34" charset="-122"/>
              </a:rPr>
              <a:t>：每点的标记物；</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：连接线的宽度。</a:t>
            </a:r>
          </a:p>
        </p:txBody>
      </p:sp>
      <p:sp>
        <p:nvSpPr>
          <p:cNvPr id="3" name="TextBox 2"/>
          <p:cNvSpPr txBox="1"/>
          <p:nvPr/>
        </p:nvSpPr>
        <p:spPr>
          <a:xfrm>
            <a:off x="2968036" y="2314972"/>
            <a:ext cx="3207929"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plt.polar(theta,r,color,marker,linewidth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5531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雷达图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345" y="2074196"/>
            <a:ext cx="5923310" cy="32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401" y="2267347"/>
            <a:ext cx="2903199" cy="291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0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530"/>
                                        </p:tgtEl>
                                        <p:attrNameLst>
                                          <p:attrName>style.visibility</p:attrName>
                                        </p:attrNameLst>
                                      </p:cBhvr>
                                      <p:to>
                                        <p:strVal val="visible"/>
                                      </p:to>
                                    </p:set>
                                    <p:anim calcmode="lin" valueType="num">
                                      <p:cBhvr>
                                        <p:cTn id="12" dur="500" fill="hold"/>
                                        <p:tgtEl>
                                          <p:spTgt spid="22530"/>
                                        </p:tgtEl>
                                        <p:attrNameLst>
                                          <p:attrName>ppt_w</p:attrName>
                                        </p:attrNameLst>
                                      </p:cBhvr>
                                      <p:tavLst>
                                        <p:tav tm="0">
                                          <p:val>
                                            <p:fltVal val="0"/>
                                          </p:val>
                                        </p:tav>
                                        <p:tav tm="100000">
                                          <p:val>
                                            <p:strVal val="#ppt_w"/>
                                          </p:val>
                                        </p:tav>
                                      </p:tavLst>
                                    </p:anim>
                                    <p:anim calcmode="lin" valueType="num">
                                      <p:cBhvr>
                                        <p:cTn id="13" dur="500" fill="hold"/>
                                        <p:tgtEl>
                                          <p:spTgt spid="22530"/>
                                        </p:tgtEl>
                                        <p:attrNameLst>
                                          <p:attrName>ppt_h</p:attrName>
                                        </p:attrNameLst>
                                      </p:cBhvr>
                                      <p:tavLst>
                                        <p:tav tm="0">
                                          <p:val>
                                            <p:fltVal val="0"/>
                                          </p:val>
                                        </p:tav>
                                        <p:tav tm="100000">
                                          <p:val>
                                            <p:strVal val="#ppt_h"/>
                                          </p:val>
                                        </p:tav>
                                      </p:tavLst>
                                    </p:anim>
                                    <p:animEffect transition="in" filter="fade">
                                      <p:cBhvr>
                                        <p:cTn id="14" dur="500"/>
                                        <p:tgtEl>
                                          <p:spTgt spid="225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2530"/>
                                        </p:tgtEl>
                                        <p:attrNameLst>
                                          <p:attrName>ppt_w</p:attrName>
                                        </p:attrNameLst>
                                      </p:cBhvr>
                                      <p:tavLst>
                                        <p:tav tm="0">
                                          <p:val>
                                            <p:strVal val="ppt_w"/>
                                          </p:val>
                                        </p:tav>
                                        <p:tav tm="100000">
                                          <p:val>
                                            <p:fltVal val="0"/>
                                          </p:val>
                                        </p:tav>
                                      </p:tavLst>
                                    </p:anim>
                                    <p:anim calcmode="lin" valueType="num">
                                      <p:cBhvr>
                                        <p:cTn id="19" dur="500"/>
                                        <p:tgtEl>
                                          <p:spTgt spid="22530"/>
                                        </p:tgtEl>
                                        <p:attrNameLst>
                                          <p:attrName>ppt_h</p:attrName>
                                        </p:attrNameLst>
                                      </p:cBhvr>
                                      <p:tavLst>
                                        <p:tav tm="0">
                                          <p:val>
                                            <p:strVal val="ppt_h"/>
                                          </p:val>
                                        </p:tav>
                                        <p:tav tm="100000">
                                          <p:val>
                                            <p:fltVal val="0"/>
                                          </p:val>
                                        </p:tav>
                                      </p:tavLst>
                                    </p:anim>
                                    <p:animEffect transition="out" filter="fade">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2531"/>
                                        </p:tgtEl>
                                        <p:attrNameLst>
                                          <p:attrName>style.visibility</p:attrName>
                                        </p:attrNameLst>
                                      </p:cBhvr>
                                      <p:to>
                                        <p:strVal val="visible"/>
                                      </p:to>
                                    </p:set>
                                    <p:anim calcmode="lin" valueType="num">
                                      <p:cBhvr>
                                        <p:cTn id="26" dur="500" fill="hold"/>
                                        <p:tgtEl>
                                          <p:spTgt spid="22531"/>
                                        </p:tgtEl>
                                        <p:attrNameLst>
                                          <p:attrName>ppt_w</p:attrName>
                                        </p:attrNameLst>
                                      </p:cBhvr>
                                      <p:tavLst>
                                        <p:tav tm="0">
                                          <p:val>
                                            <p:fltVal val="0"/>
                                          </p:val>
                                        </p:tav>
                                        <p:tav tm="100000">
                                          <p:val>
                                            <p:strVal val="#ppt_w"/>
                                          </p:val>
                                        </p:tav>
                                      </p:tavLst>
                                    </p:anim>
                                    <p:anim calcmode="lin" valueType="num">
                                      <p:cBhvr>
                                        <p:cTn id="27" dur="500" fill="hold"/>
                                        <p:tgtEl>
                                          <p:spTgt spid="22531"/>
                                        </p:tgtEl>
                                        <p:attrNameLst>
                                          <p:attrName>ppt_h</p:attrName>
                                        </p:attrNameLst>
                                      </p:cBhvr>
                                      <p:tavLst>
                                        <p:tav tm="0">
                                          <p:val>
                                            <p:fltVal val="0"/>
                                          </p:val>
                                        </p:tav>
                                        <p:tav tm="100000">
                                          <p:val>
                                            <p:strVal val="#ppt_h"/>
                                          </p:val>
                                        </p:tav>
                                      </p:tavLst>
                                    </p:anim>
                                    <p:animEffect transition="in" filter="fade">
                                      <p:cBhvr>
                                        <p:cTn id="28"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表示同一等级中不同类别的占比关系，使用</a:t>
            </a:r>
            <a:r>
              <a:rPr lang="en-US" altLang="zh-CN" sz="1600">
                <a:solidFill>
                  <a:srgbClr val="4BACC6">
                    <a:lumMod val="75000"/>
                  </a:srgbClr>
                </a:solidFill>
                <a:latin typeface="微软雅黑" pitchFamily="34" charset="-122"/>
                <a:ea typeface="微软雅黑" pitchFamily="34" charset="-122"/>
              </a:rPr>
              <a:t>squarify</a:t>
            </a:r>
            <a:r>
              <a:rPr lang="zh-CN" altLang="en-US" sz="1600">
                <a:solidFill>
                  <a:srgbClr val="4BACC6">
                    <a:lumMod val="75000"/>
                  </a:srgbClr>
                </a:solidFill>
                <a:latin typeface="微软雅黑" pitchFamily="34" charset="-122"/>
                <a:ea typeface="微软雅黑" pitchFamily="34" charset="-122"/>
              </a:rPr>
              <a:t>包，需要先安装</a:t>
            </a:r>
            <a:r>
              <a:rPr lang="en-US" altLang="zh-CN" sz="1600">
                <a:solidFill>
                  <a:srgbClr val="4BACC6">
                    <a:lumMod val="75000"/>
                  </a:srgbClr>
                </a:solidFill>
                <a:latin typeface="微软雅黑" pitchFamily="34" charset="-122"/>
                <a:ea typeface="微软雅黑" pitchFamily="34" charset="-122"/>
              </a:rPr>
              <a:t>pip install </a:t>
            </a:r>
            <a:r>
              <a:rPr lang="en-US" altLang="zh-CN" sz="1600" smtClean="0">
                <a:solidFill>
                  <a:srgbClr val="4BACC6">
                    <a:lumMod val="75000"/>
                  </a:srgbClr>
                </a:solidFill>
                <a:latin typeface="微软雅黑" pitchFamily="34" charset="-122"/>
                <a:ea typeface="微软雅黑" pitchFamily="34" charset="-122"/>
              </a:rPr>
              <a:t>squarify</a:t>
            </a:r>
            <a:r>
              <a:rPr lang="zh-CN" altLang="en-US" sz="1600" smtClean="0">
                <a:solidFill>
                  <a:srgbClr val="4BACC6">
                    <a:lumMod val="75000"/>
                  </a:srgbClr>
                </a:solidFill>
                <a:latin typeface="微软雅黑" pitchFamily="34" charset="-122"/>
                <a:ea typeface="微软雅黑" pitchFamily="34" charset="-122"/>
              </a:rPr>
              <a:t>。其构造函数及参数说明如下：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sizes</a:t>
            </a:r>
            <a:r>
              <a:rPr lang="zh-CN" altLang="en-US" sz="1600">
                <a:solidFill>
                  <a:srgbClr val="4BACC6">
                    <a:lumMod val="75000"/>
                  </a:srgbClr>
                </a:solidFill>
                <a:latin typeface="微软雅黑" pitchFamily="34" charset="-122"/>
                <a:ea typeface="微软雅黑" pitchFamily="34" charset="-122"/>
              </a:rPr>
              <a:t>：待绘图数据</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label</a:t>
            </a:r>
            <a:r>
              <a:rPr lang="zh-CN" altLang="en-US" sz="1600">
                <a:solidFill>
                  <a:srgbClr val="4BACC6">
                    <a:lumMod val="75000"/>
                  </a:srgbClr>
                </a:solidFill>
                <a:latin typeface="微软雅黑" pitchFamily="34" charset="-122"/>
                <a:ea typeface="微软雅黑" pitchFamily="34" charset="-122"/>
              </a:rPr>
              <a:t>：不同类别的图例标签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color</a:t>
            </a:r>
            <a:r>
              <a:rPr lang="zh-CN" altLang="en-US" sz="1600">
                <a:solidFill>
                  <a:srgbClr val="4BACC6">
                    <a:lumMod val="75000"/>
                  </a:srgbClr>
                </a:solidFill>
                <a:latin typeface="微软雅黑" pitchFamily="34" charset="-122"/>
                <a:ea typeface="微软雅黑" pitchFamily="34" charset="-122"/>
              </a:rPr>
              <a:t>：不同类别的颜色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value</a:t>
            </a:r>
            <a:r>
              <a:rPr lang="zh-CN" altLang="en-US" sz="1600">
                <a:solidFill>
                  <a:srgbClr val="4BACC6">
                    <a:lumMod val="75000"/>
                  </a:srgbClr>
                </a:solidFill>
                <a:latin typeface="微软雅黑" pitchFamily="34" charset="-122"/>
                <a:ea typeface="微软雅黑" pitchFamily="34" charset="-122"/>
              </a:rPr>
              <a:t>：不同类别的数据标签</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edgecolor</a:t>
            </a:r>
            <a:r>
              <a:rPr lang="zh-CN" altLang="en-US" sz="1600">
                <a:solidFill>
                  <a:srgbClr val="4BACC6">
                    <a:lumMod val="75000"/>
                  </a:srgbClr>
                </a:solidFill>
                <a:latin typeface="微软雅黑" pitchFamily="34" charset="-122"/>
                <a:ea typeface="微软雅黑" pitchFamily="34" charset="-122"/>
              </a:rPr>
              <a:t>：不同类别之间边框的颜色</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linewidth</a:t>
            </a:r>
            <a:r>
              <a:rPr lang="zh-CN" altLang="en-US" sz="1600">
                <a:solidFill>
                  <a:srgbClr val="4BACC6">
                    <a:lumMod val="75000"/>
                  </a:srgbClr>
                </a:solidFill>
                <a:latin typeface="微软雅黑" pitchFamily="34" charset="-122"/>
                <a:ea typeface="微软雅黑" pitchFamily="34" charset="-122"/>
              </a:rPr>
              <a:t>：边框线宽</a:t>
            </a:r>
          </a:p>
        </p:txBody>
      </p:sp>
      <p:sp>
        <p:nvSpPr>
          <p:cNvPr id="3" name="TextBox 2"/>
          <p:cNvSpPr txBox="1"/>
          <p:nvPr/>
        </p:nvSpPr>
        <p:spPr>
          <a:xfrm>
            <a:off x="2341261" y="2314972"/>
            <a:ext cx="4461478"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squarify.plot(sizes,label,color,value,edgecolor,linewidth</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15509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4" dur="500"/>
                                        <p:tgtEl>
                                          <p:spTgt spid="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基于前面已经安装好</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，接下来我们来看下</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的基本构造。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提供了一个 </a:t>
            </a:r>
            <a:r>
              <a:rPr lang="en-US" altLang="zh-CN" sz="1600">
                <a:solidFill>
                  <a:schemeClr val="accent5">
                    <a:lumMod val="75000"/>
                  </a:schemeClr>
                </a:solidFill>
                <a:latin typeface="微软雅黑" pitchFamily="34" charset="-122"/>
                <a:ea typeface="微软雅黑" pitchFamily="34" charset="-122"/>
              </a:rPr>
              <a:t>N </a:t>
            </a:r>
            <a:r>
              <a:rPr lang="zh-CN" altLang="en-US" sz="1600">
                <a:solidFill>
                  <a:schemeClr val="accent5">
                    <a:lumMod val="75000"/>
                  </a:schemeClr>
                </a:solidFill>
                <a:latin typeface="微软雅黑" pitchFamily="34" charset="-122"/>
                <a:ea typeface="微软雅黑" pitchFamily="34" charset="-122"/>
              </a:rPr>
              <a:t>维数组对象 </a:t>
            </a:r>
            <a:r>
              <a:rPr lang="en-US" altLang="zh-CN" sz="1600">
                <a:solidFill>
                  <a:schemeClr val="accent6">
                    <a:lumMod val="75000"/>
                  </a:schemeClr>
                </a:solidFill>
                <a:latin typeface="微软雅黑" pitchFamily="34" charset="-122"/>
                <a:ea typeface="微软雅黑" pitchFamily="34" charset="-122"/>
              </a:rPr>
              <a:t>ndarray </a:t>
            </a:r>
            <a:r>
              <a:rPr lang="en-US" altLang="zh-CN" sz="1600">
                <a:solidFill>
                  <a:schemeClr val="accent5">
                    <a:lumMod val="75000"/>
                  </a:schemeClr>
                </a:solidFill>
                <a:latin typeface="微软雅黑" pitchFamily="34" charset="-122"/>
                <a:ea typeface="微软雅黑" pitchFamily="34" charset="-122"/>
              </a:rPr>
              <a:t>(n </a:t>
            </a:r>
            <a:r>
              <a:rPr lang="en-US" altLang="zh-CN" sz="1600" smtClean="0">
                <a:solidFill>
                  <a:schemeClr val="accent5">
                    <a:lumMod val="75000"/>
                  </a:schemeClr>
                </a:solidFill>
                <a:latin typeface="微软雅黑" pitchFamily="34" charset="-122"/>
                <a:ea typeface="微软雅黑" pitchFamily="34" charset="-122"/>
              </a:rPr>
              <a:t>dimension array)</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它是</a:t>
            </a:r>
            <a:r>
              <a:rPr lang="zh-CN" altLang="en-US" sz="1600" smtClean="0">
                <a:solidFill>
                  <a:schemeClr val="accent5">
                    <a:lumMod val="75000"/>
                  </a:schemeClr>
                </a:solidFill>
                <a:latin typeface="微软雅黑" pitchFamily="34" charset="-122"/>
                <a:ea typeface="微软雅黑" pitchFamily="34" charset="-122"/>
              </a:rPr>
              <a:t>一</a:t>
            </a:r>
            <a:r>
              <a:rPr lang="zh-CN" altLang="en-US" sz="1600">
                <a:solidFill>
                  <a:schemeClr val="accent5">
                    <a:lumMod val="75000"/>
                  </a:schemeClr>
                </a:solidFill>
                <a:latin typeface="微软雅黑" pitchFamily="34" charset="-122"/>
                <a:ea typeface="微软雅黑" pitchFamily="34" charset="-122"/>
              </a:rPr>
              <a:t>组</a:t>
            </a:r>
            <a:r>
              <a:rPr lang="zh-CN" altLang="en-US" sz="1600" smtClean="0">
                <a:solidFill>
                  <a:schemeClr val="accent5">
                    <a:lumMod val="75000"/>
                  </a:schemeClr>
                </a:solidFill>
                <a:latin typeface="微软雅黑" pitchFamily="34" charset="-122"/>
                <a:ea typeface="微软雅黑" pitchFamily="34" charset="-122"/>
              </a:rPr>
              <a:t>同</a:t>
            </a:r>
            <a:r>
              <a:rPr lang="zh-CN" altLang="en-US" sz="1600">
                <a:solidFill>
                  <a:schemeClr val="accent5">
                    <a:lumMod val="75000"/>
                  </a:schemeClr>
                </a:solidFill>
                <a:latin typeface="微软雅黑" pitchFamily="34" charset="-122"/>
                <a:ea typeface="微软雅黑" pitchFamily="34" charset="-122"/>
              </a:rPr>
              <a:t>类型数据的集合，以 </a:t>
            </a:r>
            <a:r>
              <a:rPr lang="en-US" altLang="zh-CN" sz="1600">
                <a:solidFill>
                  <a:schemeClr val="accent5">
                    <a:lumMod val="75000"/>
                  </a:schemeClr>
                </a:solidFill>
                <a:latin typeface="微软雅黑" pitchFamily="34" charset="-122"/>
                <a:ea typeface="微软雅黑" pitchFamily="34" charset="-122"/>
              </a:rPr>
              <a:t>0 </a:t>
            </a:r>
            <a:r>
              <a:rPr lang="zh-CN" altLang="en-US" sz="1600">
                <a:solidFill>
                  <a:schemeClr val="accent5">
                    <a:lumMod val="75000"/>
                  </a:schemeClr>
                </a:solidFill>
                <a:latin typeface="微软雅黑" pitchFamily="34" charset="-122"/>
                <a:ea typeface="微软雅黑" pitchFamily="34" charset="-122"/>
              </a:rPr>
              <a:t>下标为开始进行集合中元素的索引</a:t>
            </a:r>
            <a:r>
              <a:rPr lang="zh-CN" altLang="en-US" sz="1600" smtClean="0">
                <a:solidFill>
                  <a:schemeClr val="accent5">
                    <a:lumMod val="75000"/>
                  </a:schemeClr>
                </a:solidFill>
                <a:latin typeface="微软雅黑" pitchFamily="34" charset="-122"/>
                <a:ea typeface="微软雅黑" pitchFamily="34" charset="-122"/>
              </a:rPr>
              <a:t>。此外，</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使用了优化过的</a:t>
            </a:r>
            <a:r>
              <a:rPr lang="en-US" altLang="zh-CN" sz="1600" smtClean="0">
                <a:solidFill>
                  <a:schemeClr val="accent5">
                    <a:lumMod val="75000"/>
                  </a:schemeClr>
                </a:solidFill>
                <a:latin typeface="微软雅黑" pitchFamily="34" charset="-122"/>
                <a:ea typeface="微软雅黑" pitchFamily="34" charset="-122"/>
              </a:rPr>
              <a:t>C API</a:t>
            </a:r>
            <a:r>
              <a:rPr lang="zh-CN" altLang="en-US" sz="1600" smtClean="0">
                <a:solidFill>
                  <a:schemeClr val="accent5">
                    <a:lumMod val="75000"/>
                  </a:schemeClr>
                </a:solidFill>
                <a:latin typeface="微软雅黑" pitchFamily="34" charset="-122"/>
                <a:ea typeface="微软雅黑" pitchFamily="34" charset="-122"/>
              </a:rPr>
              <a:t>，因此运算速度非常快。</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对象是用于存放同类型元素的多维数组</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中的每个元素在内存中都有相同存储大小的区域</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内部结构如下：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descr="https://www.runoob.com/wp-content/uploads/2018/10/ndar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130" y="3802752"/>
            <a:ext cx="5795739" cy="2074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893111"/>
            <a:ext cx="72327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元数据</a:t>
            </a:r>
            <a:endParaRPr lang="zh-CN" altLang="en-US" sz="1400">
              <a:latin typeface="微软雅黑" pitchFamily="34" charset="-122"/>
              <a:ea typeface="微软雅黑" pitchFamily="34" charset="-122"/>
            </a:endParaRPr>
          </a:p>
        </p:txBody>
      </p:sp>
      <p:cxnSp>
        <p:nvCxnSpPr>
          <p:cNvPr id="8" name="曲线连接符 7"/>
          <p:cNvCxnSpPr>
            <a:endCxn id="6" idx="3"/>
          </p:cNvCxnSpPr>
          <p:nvPr/>
        </p:nvCxnSpPr>
        <p:spPr>
          <a:xfrm rot="10800000" flipV="1">
            <a:off x="1118812" y="5229198"/>
            <a:ext cx="1004921" cy="817802"/>
          </a:xfrm>
          <a:prstGeom prst="curvedConnector3">
            <a:avLst>
              <a:gd name="adj1" fmla="val 50000"/>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endCxn id="6" idx="3"/>
          </p:cNvCxnSpPr>
          <p:nvPr/>
        </p:nvCxnSpPr>
        <p:spPr>
          <a:xfrm rot="10800000" flipV="1">
            <a:off x="1118811" y="4005062"/>
            <a:ext cx="4533312" cy="2041938"/>
          </a:xfrm>
          <a:prstGeom prst="curvedConnector3">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02604" y="4273351"/>
            <a:ext cx="1261884"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400" smtClean="0">
                <a:latin typeface="微软雅黑" pitchFamily="34" charset="-122"/>
                <a:ea typeface="微软雅黑" pitchFamily="34" charset="-122"/>
              </a:rPr>
              <a:t>具体标量数据</a:t>
            </a:r>
            <a:endParaRPr lang="zh-CN" altLang="en-US" sz="1400">
              <a:latin typeface="微软雅黑" pitchFamily="34" charset="-122"/>
              <a:ea typeface="微软雅黑" pitchFamily="34" charset="-122"/>
            </a:endParaRPr>
          </a:p>
        </p:txBody>
      </p:sp>
      <p:cxnSp>
        <p:nvCxnSpPr>
          <p:cNvPr id="17" name="直接箭头连接符 16"/>
          <p:cNvCxnSpPr>
            <a:endCxn id="16" idx="1"/>
          </p:cNvCxnSpPr>
          <p:nvPr/>
        </p:nvCxnSpPr>
        <p:spPr>
          <a:xfrm>
            <a:off x="6228184" y="4412604"/>
            <a:ext cx="1474420" cy="146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树地图</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29" y="2125165"/>
            <a:ext cx="4588743" cy="39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80" y="2510569"/>
            <a:ext cx="3500041" cy="2790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 calcmode="lin" valueType="num">
                                      <p:cBhvr>
                                        <p:cTn id="12" dur="500" fill="hold"/>
                                        <p:tgtEl>
                                          <p:spTgt spid="23554"/>
                                        </p:tgtEl>
                                        <p:attrNameLst>
                                          <p:attrName>ppt_w</p:attrName>
                                        </p:attrNameLst>
                                      </p:cBhvr>
                                      <p:tavLst>
                                        <p:tav tm="0">
                                          <p:val>
                                            <p:fltVal val="0"/>
                                          </p:val>
                                        </p:tav>
                                        <p:tav tm="100000">
                                          <p:val>
                                            <p:strVal val="#ppt_w"/>
                                          </p:val>
                                        </p:tav>
                                      </p:tavLst>
                                    </p:anim>
                                    <p:anim calcmode="lin" valueType="num">
                                      <p:cBhvr>
                                        <p:cTn id="13" dur="500" fill="hold"/>
                                        <p:tgtEl>
                                          <p:spTgt spid="23554"/>
                                        </p:tgtEl>
                                        <p:attrNameLst>
                                          <p:attrName>ppt_h</p:attrName>
                                        </p:attrNameLst>
                                      </p:cBhvr>
                                      <p:tavLst>
                                        <p:tav tm="0">
                                          <p:val>
                                            <p:fltVal val="0"/>
                                          </p:val>
                                        </p:tav>
                                        <p:tav tm="100000">
                                          <p:val>
                                            <p:strVal val="#ppt_h"/>
                                          </p:val>
                                        </p:tav>
                                      </p:tavLst>
                                    </p:anim>
                                    <p:animEffect transition="in" filter="fade">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3554"/>
                                        </p:tgtEl>
                                        <p:attrNameLst>
                                          <p:attrName>ppt_w</p:attrName>
                                        </p:attrNameLst>
                                      </p:cBhvr>
                                      <p:tavLst>
                                        <p:tav tm="0">
                                          <p:val>
                                            <p:strVal val="ppt_w"/>
                                          </p:val>
                                        </p:tav>
                                        <p:tav tm="100000">
                                          <p:val>
                                            <p:fltVal val="0"/>
                                          </p:val>
                                        </p:tav>
                                      </p:tavLst>
                                    </p:anim>
                                    <p:anim calcmode="lin" valueType="num">
                                      <p:cBhvr>
                                        <p:cTn id="19" dur="500"/>
                                        <p:tgtEl>
                                          <p:spTgt spid="23554"/>
                                        </p:tgtEl>
                                        <p:attrNameLst>
                                          <p:attrName>ppt_h</p:attrName>
                                        </p:attrNameLst>
                                      </p:cBhvr>
                                      <p:tavLst>
                                        <p:tav tm="0">
                                          <p:val>
                                            <p:strVal val="ppt_h"/>
                                          </p:val>
                                        </p:tav>
                                        <p:tav tm="100000">
                                          <p:val>
                                            <p:fltVal val="0"/>
                                          </p:val>
                                        </p:tav>
                                      </p:tavLst>
                                    </p:anim>
                                    <p:animEffect transition="out" filter="fade">
                                      <p:cBhvr>
                                        <p:cTn id="20" dur="500"/>
                                        <p:tgtEl>
                                          <p:spTgt spid="23554"/>
                                        </p:tgtEl>
                                      </p:cBhvr>
                                    </p:animEffect>
                                    <p:set>
                                      <p:cBhvr>
                                        <p:cTn id="21" dur="1" fill="hold">
                                          <p:stCondLst>
                                            <p:cond delay="499"/>
                                          </p:stCondLst>
                                        </p:cTn>
                                        <p:tgtEl>
                                          <p:spTgt spid="235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555"/>
                                        </p:tgtEl>
                                        <p:attrNameLst>
                                          <p:attrName>style.visibility</p:attrName>
                                        </p:attrNameLst>
                                      </p:cBhvr>
                                      <p:to>
                                        <p:strVal val="visible"/>
                                      </p:to>
                                    </p:set>
                                    <p:anim calcmode="lin" valueType="num">
                                      <p:cBhvr>
                                        <p:cTn id="26" dur="500" fill="hold"/>
                                        <p:tgtEl>
                                          <p:spTgt spid="23555"/>
                                        </p:tgtEl>
                                        <p:attrNameLst>
                                          <p:attrName>ppt_w</p:attrName>
                                        </p:attrNameLst>
                                      </p:cBhvr>
                                      <p:tavLst>
                                        <p:tav tm="0">
                                          <p:val>
                                            <p:fltVal val="0"/>
                                          </p:val>
                                        </p:tav>
                                        <p:tav tm="100000">
                                          <p:val>
                                            <p:strVal val="#ppt_w"/>
                                          </p:val>
                                        </p:tav>
                                      </p:tavLst>
                                    </p:anim>
                                    <p:anim calcmode="lin" valueType="num">
                                      <p:cBhvr>
                                        <p:cTn id="27" dur="500" fill="hold"/>
                                        <p:tgtEl>
                                          <p:spTgt spid="23555"/>
                                        </p:tgtEl>
                                        <p:attrNameLst>
                                          <p:attrName>ppt_h</p:attrName>
                                        </p:attrNameLst>
                                      </p:cBhvr>
                                      <p:tavLst>
                                        <p:tav tm="0">
                                          <p:val>
                                            <p:fltVal val="0"/>
                                          </p:val>
                                        </p:tav>
                                        <p:tav tm="100000">
                                          <p:val>
                                            <p:strVal val="#ppt_h"/>
                                          </p:val>
                                        </p:tav>
                                      </p:tavLst>
                                    </p:anim>
                                    <p:animEffect transition="in" filter="fade">
                                      <p:cBhvr>
                                        <p:cTn id="28"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主要用来做对比</a:t>
            </a:r>
            <a:r>
              <a:rPr lang="zh-CN" altLang="en-US" sz="1600" smtClean="0">
                <a:solidFill>
                  <a:srgbClr val="4BACC6">
                    <a:lumMod val="75000"/>
                  </a:srgbClr>
                </a:solidFill>
                <a:latin typeface="微软雅黑" pitchFamily="34" charset="-122"/>
                <a:ea typeface="微软雅黑" pitchFamily="34" charset="-122"/>
              </a:rPr>
              <a:t>参考。其构造函数及参数说明如下：</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y/x</a:t>
            </a:r>
            <a:r>
              <a:rPr lang="zh-CN" altLang="en-US" sz="1600">
                <a:solidFill>
                  <a:srgbClr val="4BACC6">
                    <a:lumMod val="75000"/>
                  </a:srgbClr>
                </a:solidFill>
                <a:latin typeface="微软雅黑" pitchFamily="34" charset="-122"/>
                <a:ea typeface="微软雅黑" pitchFamily="34" charset="-122"/>
              </a:rPr>
              <a:t>：画水平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垂直线时的横</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纵坐标；</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xmin/xmax</a:t>
            </a:r>
            <a:r>
              <a:rPr lang="zh-CN" altLang="en-US" sz="1600">
                <a:solidFill>
                  <a:srgbClr val="4BACC6">
                    <a:lumMod val="75000"/>
                  </a:srgbClr>
                </a:solidFill>
                <a:latin typeface="微软雅黑" pitchFamily="34" charset="-122"/>
                <a:ea typeface="微软雅黑" pitchFamily="34" charset="-122"/>
              </a:rPr>
              <a:t>：水平线的起点和终点；</a:t>
            </a:r>
          </a:p>
          <a:p>
            <a:pPr marL="742950" indent="-285750" latinLnBrk="0">
              <a:lnSpc>
                <a:spcPct val="150000"/>
              </a:lnSpc>
              <a:buFont typeface="Arial" pitchFamily="34" charset="0"/>
              <a:buChar char="•"/>
            </a:pPr>
            <a:r>
              <a:rPr lang="en-US" altLang="zh-CN" sz="1600">
                <a:solidFill>
                  <a:srgbClr val="4BACC6">
                    <a:lumMod val="75000"/>
                  </a:srgbClr>
                </a:solidFill>
                <a:latin typeface="微软雅黑" pitchFamily="34" charset="-122"/>
                <a:ea typeface="微软雅黑" pitchFamily="34" charset="-122"/>
              </a:rPr>
              <a:t>ymin/ymax</a:t>
            </a:r>
            <a:r>
              <a:rPr lang="zh-CN" altLang="en-US" sz="1600">
                <a:solidFill>
                  <a:srgbClr val="4BACC6">
                    <a:lumMod val="75000"/>
                  </a:srgbClr>
                </a:solidFill>
                <a:latin typeface="微软雅黑" pitchFamily="34" charset="-122"/>
                <a:ea typeface="微软雅黑" pitchFamily="34" charset="-122"/>
              </a:rPr>
              <a:t>：垂直线的起点和终点。</a:t>
            </a:r>
          </a:p>
        </p:txBody>
      </p:sp>
      <p:sp>
        <p:nvSpPr>
          <p:cNvPr id="3" name="TextBox 2"/>
          <p:cNvSpPr txBox="1"/>
          <p:nvPr/>
        </p:nvSpPr>
        <p:spPr>
          <a:xfrm>
            <a:off x="2673083" y="1950948"/>
            <a:ext cx="3797835" cy="253916"/>
          </a:xfrm>
          <a:prstGeom prst="rect">
            <a:avLst/>
          </a:prstGeom>
          <a:noFill/>
          <a:ln>
            <a:solidFill>
              <a:schemeClr val="accent3">
                <a:lumMod val="20000"/>
                <a:lumOff val="80000"/>
              </a:schemeClr>
            </a:solidFill>
            <a:prstDash val="dash"/>
          </a:ln>
        </p:spPr>
        <p:txBody>
          <a:bodyPr wrap="none" rtlCol="0">
            <a:spAutoFit/>
          </a:bodyPr>
          <a:lstStyle/>
          <a:p>
            <a:r>
              <a:rPr lang="en-US" altLang="zh-CN" sz="1050">
                <a:solidFill>
                  <a:srgbClr val="0070C0"/>
                </a:solidFill>
                <a:latin typeface="Consolas" pitchFamily="49" charset="0"/>
                <a:cs typeface="Consolas" pitchFamily="49" charset="0"/>
              </a:rPr>
              <a:t>plt.axhline(y,xmin,xmax) plt.axvline(x,ymin,ymax</a:t>
            </a:r>
            <a:r>
              <a:rPr lang="en-US" altLang="zh-CN" sz="1050" smtClean="0">
                <a:solidFill>
                  <a:srgbClr val="0070C0"/>
                </a:solidFill>
                <a:latin typeface="Consolas" pitchFamily="49" charset="0"/>
                <a:cs typeface="Consolas" pitchFamily="49" charset="0"/>
              </a:rPr>
              <a:t>)</a:t>
            </a:r>
            <a:endParaRPr lang="en-US" altLang="zh-CN" sz="105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0121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绘制常用</a:t>
            </a:r>
            <a:r>
              <a:rPr lang="zh-CN" altLang="en-US" b="1" smtClean="0">
                <a:solidFill>
                  <a:schemeClr val="accent5">
                    <a:lumMod val="50000"/>
                  </a:schemeClr>
                </a:solidFill>
                <a:latin typeface="微软雅黑" pitchFamily="34" charset="-122"/>
                <a:ea typeface="微软雅黑" pitchFamily="34" charset="-122"/>
              </a:rPr>
              <a:t>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水平线和垂直线</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74" y="2492896"/>
            <a:ext cx="5019452" cy="178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76" y="2110755"/>
            <a:ext cx="3545648" cy="261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p:cTn id="12" dur="500" fill="hold"/>
                                        <p:tgtEl>
                                          <p:spTgt spid="24578"/>
                                        </p:tgtEl>
                                        <p:attrNameLst>
                                          <p:attrName>ppt_w</p:attrName>
                                        </p:attrNameLst>
                                      </p:cBhvr>
                                      <p:tavLst>
                                        <p:tav tm="0">
                                          <p:val>
                                            <p:fltVal val="0"/>
                                          </p:val>
                                        </p:tav>
                                        <p:tav tm="100000">
                                          <p:val>
                                            <p:strVal val="#ppt_w"/>
                                          </p:val>
                                        </p:tav>
                                      </p:tavLst>
                                    </p:anim>
                                    <p:anim calcmode="lin" valueType="num">
                                      <p:cBhvr>
                                        <p:cTn id="13" dur="500" fill="hold"/>
                                        <p:tgtEl>
                                          <p:spTgt spid="24578"/>
                                        </p:tgtEl>
                                        <p:attrNameLst>
                                          <p:attrName>ppt_h</p:attrName>
                                        </p:attrNameLst>
                                      </p:cBhvr>
                                      <p:tavLst>
                                        <p:tav tm="0">
                                          <p:val>
                                            <p:fltVal val="0"/>
                                          </p:val>
                                        </p:tav>
                                        <p:tav tm="100000">
                                          <p:val>
                                            <p:strVal val="#ppt_h"/>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4578"/>
                                        </p:tgtEl>
                                        <p:attrNameLst>
                                          <p:attrName>ppt_w</p:attrName>
                                        </p:attrNameLst>
                                      </p:cBhvr>
                                      <p:tavLst>
                                        <p:tav tm="0">
                                          <p:val>
                                            <p:strVal val="ppt_w"/>
                                          </p:val>
                                        </p:tav>
                                        <p:tav tm="100000">
                                          <p:val>
                                            <p:fltVal val="0"/>
                                          </p:val>
                                        </p:tav>
                                      </p:tavLst>
                                    </p:anim>
                                    <p:anim calcmode="lin" valueType="num">
                                      <p:cBhvr>
                                        <p:cTn id="19" dur="500"/>
                                        <p:tgtEl>
                                          <p:spTgt spid="24578"/>
                                        </p:tgtEl>
                                        <p:attrNameLst>
                                          <p:attrName>ppt_h</p:attrName>
                                        </p:attrNameLst>
                                      </p:cBhvr>
                                      <p:tavLst>
                                        <p:tav tm="0">
                                          <p:val>
                                            <p:strVal val="ppt_h"/>
                                          </p:val>
                                        </p:tav>
                                        <p:tav tm="100000">
                                          <p:val>
                                            <p:fltVal val="0"/>
                                          </p:val>
                                        </p:tav>
                                      </p:tavLst>
                                    </p:anim>
                                    <p:animEffect transition="out" filter="fade">
                                      <p:cBhvr>
                                        <p:cTn id="20" dur="500"/>
                                        <p:tgtEl>
                                          <p:spTgt spid="24578"/>
                                        </p:tgtEl>
                                      </p:cBhvr>
                                    </p:animEffect>
                                    <p:set>
                                      <p:cBhvr>
                                        <p:cTn id="21" dur="1" fill="hold">
                                          <p:stCondLst>
                                            <p:cond delay="499"/>
                                          </p:stCondLst>
                                        </p:cTn>
                                        <p:tgtEl>
                                          <p:spTgt spid="2457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4579"/>
                                        </p:tgtEl>
                                        <p:attrNameLst>
                                          <p:attrName>style.visibility</p:attrName>
                                        </p:attrNameLst>
                                      </p:cBhvr>
                                      <p:to>
                                        <p:strVal val="visible"/>
                                      </p:to>
                                    </p:set>
                                    <p:anim calcmode="lin" valueType="num">
                                      <p:cBhvr>
                                        <p:cTn id="26" dur="500" fill="hold"/>
                                        <p:tgtEl>
                                          <p:spTgt spid="24579"/>
                                        </p:tgtEl>
                                        <p:attrNameLst>
                                          <p:attrName>ppt_w</p:attrName>
                                        </p:attrNameLst>
                                      </p:cBhvr>
                                      <p:tavLst>
                                        <p:tav tm="0">
                                          <p:val>
                                            <p:fltVal val="0"/>
                                          </p:val>
                                        </p:tav>
                                        <p:tav tm="100000">
                                          <p:val>
                                            <p:strVal val="#ppt_w"/>
                                          </p:val>
                                        </p:tav>
                                      </p:tavLst>
                                    </p:anim>
                                    <p:anim calcmode="lin" valueType="num">
                                      <p:cBhvr>
                                        <p:cTn id="27" dur="500" fill="hold"/>
                                        <p:tgtEl>
                                          <p:spTgt spid="24579"/>
                                        </p:tgtEl>
                                        <p:attrNameLst>
                                          <p:attrName>ppt_h</p:attrName>
                                        </p:attrNameLst>
                                      </p:cBhvr>
                                      <p:tavLst>
                                        <p:tav tm="0">
                                          <p:val>
                                            <p:fltVal val="0"/>
                                          </p:val>
                                        </p:tav>
                                        <p:tav tm="100000">
                                          <p:val>
                                            <p:strVal val="#ppt_h"/>
                                          </p:val>
                                        </p:tav>
                                      </p:tavLst>
                                    </p:anim>
                                    <p:animEffect transition="in" filter="fade">
                                      <p:cBhvr>
                                        <p:cTn id="28"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将两条及以上的折线画在统一坐标系中，建立坐标系后，直接依次运行多行绘制折线图代码即</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a:t>
            </a:r>
          </a:p>
        </p:txBody>
      </p:sp>
    </p:spTree>
    <p:extLst>
      <p:ext uri="{BB962C8B-B14F-4D97-AF65-F5344CB8AC3E}">
        <p14:creationId xmlns:p14="http://schemas.microsoft.com/office/powerpoint/2010/main" val="29266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折线图</a:t>
            </a:r>
            <a:endParaRPr lang="zh-CN" altLang="en-US" sz="1600">
              <a:solidFill>
                <a:srgbClr val="4BACC6">
                  <a:lumMod val="75000"/>
                </a:srgbClr>
              </a:solidFill>
              <a:latin typeface="微软雅黑" pitchFamily="34" charset="-122"/>
              <a:ea typeface="微软雅黑"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110" y="2036465"/>
            <a:ext cx="5015781" cy="45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67" y="2741794"/>
            <a:ext cx="5030267" cy="31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p:cTn id="12" dur="500" fill="hold"/>
                                        <p:tgtEl>
                                          <p:spTgt spid="25602"/>
                                        </p:tgtEl>
                                        <p:attrNameLst>
                                          <p:attrName>ppt_w</p:attrName>
                                        </p:attrNameLst>
                                      </p:cBhvr>
                                      <p:tavLst>
                                        <p:tav tm="0">
                                          <p:val>
                                            <p:fltVal val="0"/>
                                          </p:val>
                                        </p:tav>
                                        <p:tav tm="100000">
                                          <p:val>
                                            <p:strVal val="#ppt_w"/>
                                          </p:val>
                                        </p:tav>
                                      </p:tavLst>
                                    </p:anim>
                                    <p:anim calcmode="lin" valueType="num">
                                      <p:cBhvr>
                                        <p:cTn id="13" dur="500" fill="hold"/>
                                        <p:tgtEl>
                                          <p:spTgt spid="25602"/>
                                        </p:tgtEl>
                                        <p:attrNameLst>
                                          <p:attrName>ppt_h</p:attrName>
                                        </p:attrNameLst>
                                      </p:cBhvr>
                                      <p:tavLst>
                                        <p:tav tm="0">
                                          <p:val>
                                            <p:fltVal val="0"/>
                                          </p:val>
                                        </p:tav>
                                        <p:tav tm="100000">
                                          <p:val>
                                            <p:strVal val="#ppt_h"/>
                                          </p:val>
                                        </p:tav>
                                      </p:tavLst>
                                    </p:anim>
                                    <p:animEffect transition="in" filter="fade">
                                      <p:cBhvr>
                                        <p:cTn id="14" dur="500"/>
                                        <p:tgtEl>
                                          <p:spTgt spid="2560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5602"/>
                                        </p:tgtEl>
                                        <p:attrNameLst>
                                          <p:attrName>ppt_w</p:attrName>
                                        </p:attrNameLst>
                                      </p:cBhvr>
                                      <p:tavLst>
                                        <p:tav tm="0">
                                          <p:val>
                                            <p:strVal val="ppt_w"/>
                                          </p:val>
                                        </p:tav>
                                        <p:tav tm="100000">
                                          <p:val>
                                            <p:fltVal val="0"/>
                                          </p:val>
                                        </p:tav>
                                      </p:tavLst>
                                    </p:anim>
                                    <p:anim calcmode="lin" valueType="num">
                                      <p:cBhvr>
                                        <p:cTn id="19" dur="500"/>
                                        <p:tgtEl>
                                          <p:spTgt spid="25602"/>
                                        </p:tgtEl>
                                        <p:attrNameLst>
                                          <p:attrName>ppt_h</p:attrName>
                                        </p:attrNameLst>
                                      </p:cBhvr>
                                      <p:tavLst>
                                        <p:tav tm="0">
                                          <p:val>
                                            <p:strVal val="ppt_h"/>
                                          </p:val>
                                        </p:tav>
                                        <p:tav tm="100000">
                                          <p:val>
                                            <p:fltVal val="0"/>
                                          </p:val>
                                        </p:tav>
                                      </p:tavLst>
                                    </p:anim>
                                    <p:animEffect transition="out" filter="fade">
                                      <p:cBhvr>
                                        <p:cTn id="20" dur="500"/>
                                        <p:tgtEl>
                                          <p:spTgt spid="25602"/>
                                        </p:tgtEl>
                                      </p:cBhvr>
                                    </p:animEffect>
                                    <p:set>
                                      <p:cBhvr>
                                        <p:cTn id="21" dur="1" fill="hold">
                                          <p:stCondLst>
                                            <p:cond delay="499"/>
                                          </p:stCondLst>
                                        </p:cTn>
                                        <p:tgtEl>
                                          <p:spTgt spid="256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5603"/>
                                        </p:tgtEl>
                                        <p:attrNameLst>
                                          <p:attrName>style.visibility</p:attrName>
                                        </p:attrNameLst>
                                      </p:cBhvr>
                                      <p:to>
                                        <p:strVal val="visible"/>
                                      </p:to>
                                    </p:set>
                                    <p:anim calcmode="lin" valueType="num">
                                      <p:cBhvr>
                                        <p:cTn id="26" dur="500" fill="hold"/>
                                        <p:tgtEl>
                                          <p:spTgt spid="25603"/>
                                        </p:tgtEl>
                                        <p:attrNameLst>
                                          <p:attrName>ppt_w</p:attrName>
                                        </p:attrNameLst>
                                      </p:cBhvr>
                                      <p:tavLst>
                                        <p:tav tm="0">
                                          <p:val>
                                            <p:fltVal val="0"/>
                                          </p:val>
                                        </p:tav>
                                        <p:tav tm="100000">
                                          <p:val>
                                            <p:strVal val="#ppt_w"/>
                                          </p:val>
                                        </p:tav>
                                      </p:tavLst>
                                    </p:anim>
                                    <p:anim calcmode="lin" valueType="num">
                                      <p:cBhvr>
                                        <p:cTn id="27" dur="500" fill="hold"/>
                                        <p:tgtEl>
                                          <p:spTgt spid="25603"/>
                                        </p:tgtEl>
                                        <p:attrNameLst>
                                          <p:attrName>ppt_h</p:attrName>
                                        </p:attrNameLst>
                                      </p:cBhvr>
                                      <p:tavLst>
                                        <p:tav tm="0">
                                          <p:val>
                                            <p:fltVal val="0"/>
                                          </p:val>
                                        </p:tav>
                                        <p:tav tm="100000">
                                          <p:val>
                                            <p:strVal val="#ppt_h"/>
                                          </p:val>
                                        </p:tav>
                                      </p:tavLst>
                                    </p:anim>
                                    <p:animEffect transition="in" filter="fade">
                                      <p:cBhvr>
                                        <p:cTn id="28"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组合图表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折线图</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柱形图</a:t>
            </a:r>
            <a:endParaRPr lang="zh-CN" altLang="en-US" sz="1600">
              <a:solidFill>
                <a:srgbClr val="4BACC6">
                  <a:lumMod val="75000"/>
                </a:srgbClr>
              </a:solidFill>
              <a:latin typeface="微软雅黑" pitchFamily="34" charset="-122"/>
              <a:ea typeface="微软雅黑"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892" y="1960200"/>
            <a:ext cx="5224217" cy="44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48" y="2348880"/>
            <a:ext cx="4159704" cy="320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2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 calcmode="lin" valueType="num">
                                      <p:cBhvr>
                                        <p:cTn id="17" dur="500" fill="hold"/>
                                        <p:tgtEl>
                                          <p:spTgt spid="26626"/>
                                        </p:tgtEl>
                                        <p:attrNameLst>
                                          <p:attrName>ppt_w</p:attrName>
                                        </p:attrNameLst>
                                      </p:cBhvr>
                                      <p:tavLst>
                                        <p:tav tm="0">
                                          <p:val>
                                            <p:fltVal val="0"/>
                                          </p:val>
                                        </p:tav>
                                        <p:tav tm="100000">
                                          <p:val>
                                            <p:strVal val="#ppt_w"/>
                                          </p:val>
                                        </p:tav>
                                      </p:tavLst>
                                    </p:anim>
                                    <p:anim calcmode="lin" valueType="num">
                                      <p:cBhvr>
                                        <p:cTn id="18" dur="500" fill="hold"/>
                                        <p:tgtEl>
                                          <p:spTgt spid="26626"/>
                                        </p:tgtEl>
                                        <p:attrNameLst>
                                          <p:attrName>ppt_h</p:attrName>
                                        </p:attrNameLst>
                                      </p:cBhvr>
                                      <p:tavLst>
                                        <p:tav tm="0">
                                          <p:val>
                                            <p:fltVal val="0"/>
                                          </p:val>
                                        </p:tav>
                                        <p:tav tm="100000">
                                          <p:val>
                                            <p:strVal val="#ppt_h"/>
                                          </p:val>
                                        </p:tav>
                                      </p:tavLst>
                                    </p:anim>
                                    <p:animEffect transition="in" filter="fade">
                                      <p:cBhvr>
                                        <p:cTn id="19" dur="500"/>
                                        <p:tgtEl>
                                          <p:spTgt spid="26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6626"/>
                                        </p:tgtEl>
                                        <p:attrNameLst>
                                          <p:attrName>ppt_w</p:attrName>
                                        </p:attrNameLst>
                                      </p:cBhvr>
                                      <p:tavLst>
                                        <p:tav tm="0">
                                          <p:val>
                                            <p:strVal val="ppt_w"/>
                                          </p:val>
                                        </p:tav>
                                        <p:tav tm="100000">
                                          <p:val>
                                            <p:fltVal val="0"/>
                                          </p:val>
                                        </p:tav>
                                      </p:tavLst>
                                    </p:anim>
                                    <p:anim calcmode="lin" valueType="num">
                                      <p:cBhvr>
                                        <p:cTn id="24" dur="500"/>
                                        <p:tgtEl>
                                          <p:spTgt spid="26626"/>
                                        </p:tgtEl>
                                        <p:attrNameLst>
                                          <p:attrName>ppt_h</p:attrName>
                                        </p:attrNameLst>
                                      </p:cBhvr>
                                      <p:tavLst>
                                        <p:tav tm="0">
                                          <p:val>
                                            <p:strVal val="ppt_h"/>
                                          </p:val>
                                        </p:tav>
                                        <p:tav tm="100000">
                                          <p:val>
                                            <p:fltVal val="0"/>
                                          </p:val>
                                        </p:tav>
                                      </p:tavLst>
                                    </p:anim>
                                    <p:animEffect transition="out" filter="fade">
                                      <p:cBhvr>
                                        <p:cTn id="25" dur="500"/>
                                        <p:tgtEl>
                                          <p:spTgt spid="26626"/>
                                        </p:tgtEl>
                                      </p:cBhvr>
                                    </p:animEffect>
                                    <p:set>
                                      <p:cBhvr>
                                        <p:cTn id="26" dur="1" fill="hold">
                                          <p:stCondLst>
                                            <p:cond delay="499"/>
                                          </p:stCondLst>
                                        </p:cTn>
                                        <p:tgtEl>
                                          <p:spTgt spid="266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6627"/>
                                        </p:tgtEl>
                                        <p:attrNameLst>
                                          <p:attrName>style.visibility</p:attrName>
                                        </p:attrNameLst>
                                      </p:cBhvr>
                                      <p:to>
                                        <p:strVal val="visible"/>
                                      </p:to>
                                    </p:set>
                                    <p:anim calcmode="lin" valueType="num">
                                      <p:cBhvr>
                                        <p:cTn id="31" dur="500" fill="hold"/>
                                        <p:tgtEl>
                                          <p:spTgt spid="26627"/>
                                        </p:tgtEl>
                                        <p:attrNameLst>
                                          <p:attrName>ppt_w</p:attrName>
                                        </p:attrNameLst>
                                      </p:cBhvr>
                                      <p:tavLst>
                                        <p:tav tm="0">
                                          <p:val>
                                            <p:fltVal val="0"/>
                                          </p:val>
                                        </p:tav>
                                        <p:tav tm="100000">
                                          <p:val>
                                            <p:strVal val="#ppt_w"/>
                                          </p:val>
                                        </p:tav>
                                      </p:tavLst>
                                    </p:anim>
                                    <p:anim calcmode="lin" valueType="num">
                                      <p:cBhvr>
                                        <p:cTn id="32" dur="500" fill="hold"/>
                                        <p:tgtEl>
                                          <p:spTgt spid="26627"/>
                                        </p:tgtEl>
                                        <p:attrNameLst>
                                          <p:attrName>ppt_h</p:attrName>
                                        </p:attrNameLst>
                                      </p:cBhvr>
                                      <p:tavLst>
                                        <p:tav tm="0">
                                          <p:val>
                                            <p:fltVal val="0"/>
                                          </p:val>
                                        </p:tav>
                                        <p:tav tm="100000">
                                          <p:val>
                                            <p:strVal val="#ppt_h"/>
                                          </p:val>
                                        </p:tav>
                                      </p:tavLst>
                                    </p:anim>
                                    <p:animEffect transition="in" filter="fade">
                                      <p:cBhvr>
                                        <p:cTn id="33"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双</a:t>
            </a:r>
            <a:r>
              <a:rPr lang="zh-CN" altLang="en-US" b="1">
                <a:solidFill>
                  <a:schemeClr val="accent5">
                    <a:lumMod val="50000"/>
                  </a:schemeClr>
                </a:solidFill>
                <a:latin typeface="微软雅黑" pitchFamily="34" charset="-122"/>
                <a:ea typeface="微软雅黑" pitchFamily="34" charset="-122"/>
              </a:rPr>
              <a:t>坐标轴图表</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既有主坐标轴又有次坐标轴，当两个不同量级的指标放在同一坐标系中，就需要开启双坐标轴</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583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a:solidFill>
                  <a:srgbClr val="4BACC6">
                    <a:lumMod val="75000"/>
                  </a:srgbClr>
                </a:solidFill>
                <a:latin typeface="微软雅黑" pitchFamily="34" charset="-122"/>
                <a:ea typeface="微软雅黑" pitchFamily="34" charset="-122"/>
              </a:rPr>
              <a:t>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a:t>
            </a:r>
            <a:r>
              <a:rPr lang="zh-CN" altLang="en-US" sz="1600" smtClean="0">
                <a:solidFill>
                  <a:srgbClr val="4BACC6">
                    <a:lumMod val="75000"/>
                  </a:srgbClr>
                </a:solidFill>
                <a:latin typeface="微软雅黑" pitchFamily="34" charset="-122"/>
                <a:ea typeface="微软雅黑" pitchFamily="34" charset="-122"/>
              </a:rPr>
              <a:t>图表</a:t>
            </a:r>
            <a:endParaRPr lang="zh-CN" altLang="en-US" sz="1600">
              <a:solidFill>
                <a:srgbClr val="4BACC6">
                  <a:lumMod val="75000"/>
                </a:srgbClr>
              </a:solidFill>
              <a:latin typeface="微软雅黑" pitchFamily="34" charset="-122"/>
              <a:ea typeface="微软雅黑" pitchFamily="34"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32" y="2132856"/>
            <a:ext cx="5126137" cy="361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234" y="2482852"/>
            <a:ext cx="3999533" cy="28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03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 calcmode="lin" valueType="num">
                                      <p:cBhvr>
                                        <p:cTn id="12" dur="500" fill="hold"/>
                                        <p:tgtEl>
                                          <p:spTgt spid="27650"/>
                                        </p:tgtEl>
                                        <p:attrNameLst>
                                          <p:attrName>ppt_w</p:attrName>
                                        </p:attrNameLst>
                                      </p:cBhvr>
                                      <p:tavLst>
                                        <p:tav tm="0">
                                          <p:val>
                                            <p:fltVal val="0"/>
                                          </p:val>
                                        </p:tav>
                                        <p:tav tm="100000">
                                          <p:val>
                                            <p:strVal val="#ppt_w"/>
                                          </p:val>
                                        </p:tav>
                                      </p:tavLst>
                                    </p:anim>
                                    <p:anim calcmode="lin" valueType="num">
                                      <p:cBhvr>
                                        <p:cTn id="13" dur="500" fill="hold"/>
                                        <p:tgtEl>
                                          <p:spTgt spid="27650"/>
                                        </p:tgtEl>
                                        <p:attrNameLst>
                                          <p:attrName>ppt_h</p:attrName>
                                        </p:attrNameLst>
                                      </p:cBhvr>
                                      <p:tavLst>
                                        <p:tav tm="0">
                                          <p:val>
                                            <p:fltVal val="0"/>
                                          </p:val>
                                        </p:tav>
                                        <p:tav tm="100000">
                                          <p:val>
                                            <p:strVal val="#ppt_h"/>
                                          </p:val>
                                        </p:tav>
                                      </p:tavLst>
                                    </p:anim>
                                    <p:animEffect transition="in" filter="fade">
                                      <p:cBhvr>
                                        <p:cTn id="14" dur="500"/>
                                        <p:tgtEl>
                                          <p:spTgt spid="276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7650"/>
                                        </p:tgtEl>
                                        <p:attrNameLst>
                                          <p:attrName>ppt_w</p:attrName>
                                        </p:attrNameLst>
                                      </p:cBhvr>
                                      <p:tavLst>
                                        <p:tav tm="0">
                                          <p:val>
                                            <p:strVal val="ppt_w"/>
                                          </p:val>
                                        </p:tav>
                                        <p:tav tm="100000">
                                          <p:val>
                                            <p:fltVal val="0"/>
                                          </p:val>
                                        </p:tav>
                                      </p:tavLst>
                                    </p:anim>
                                    <p:anim calcmode="lin" valueType="num">
                                      <p:cBhvr>
                                        <p:cTn id="19" dur="500"/>
                                        <p:tgtEl>
                                          <p:spTgt spid="27650"/>
                                        </p:tgtEl>
                                        <p:attrNameLst>
                                          <p:attrName>ppt_h</p:attrName>
                                        </p:attrNameLst>
                                      </p:cBhvr>
                                      <p:tavLst>
                                        <p:tav tm="0">
                                          <p:val>
                                            <p:strVal val="ppt_h"/>
                                          </p:val>
                                        </p:tav>
                                        <p:tav tm="100000">
                                          <p:val>
                                            <p:fltVal val="0"/>
                                          </p:val>
                                        </p:tav>
                                      </p:tavLst>
                                    </p:anim>
                                    <p:animEffect transition="out" filter="fade">
                                      <p:cBhvr>
                                        <p:cTn id="20" dur="500"/>
                                        <p:tgtEl>
                                          <p:spTgt spid="27650"/>
                                        </p:tgtEl>
                                      </p:cBhvr>
                                    </p:animEffect>
                                    <p:set>
                                      <p:cBhvr>
                                        <p:cTn id="21" dur="1" fill="hold">
                                          <p:stCondLst>
                                            <p:cond delay="499"/>
                                          </p:stCondLst>
                                        </p:cTn>
                                        <p:tgtEl>
                                          <p:spTgt spid="276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7651"/>
                                        </p:tgtEl>
                                        <p:attrNameLst>
                                          <p:attrName>style.visibility</p:attrName>
                                        </p:attrNameLst>
                                      </p:cBhvr>
                                      <p:to>
                                        <p:strVal val="visible"/>
                                      </p:to>
                                    </p:set>
                                    <p:anim calcmode="lin" valueType="num">
                                      <p:cBhvr>
                                        <p:cTn id="26" dur="500" fill="hold"/>
                                        <p:tgtEl>
                                          <p:spTgt spid="27651"/>
                                        </p:tgtEl>
                                        <p:attrNameLst>
                                          <p:attrName>ppt_w</p:attrName>
                                        </p:attrNameLst>
                                      </p:cBhvr>
                                      <p:tavLst>
                                        <p:tav tm="0">
                                          <p:val>
                                            <p:fltVal val="0"/>
                                          </p:val>
                                        </p:tav>
                                        <p:tav tm="100000">
                                          <p:val>
                                            <p:strVal val="#ppt_w"/>
                                          </p:val>
                                        </p:tav>
                                      </p:tavLst>
                                    </p:anim>
                                    <p:anim calcmode="lin" valueType="num">
                                      <p:cBhvr>
                                        <p:cTn id="27" dur="500" fill="hold"/>
                                        <p:tgtEl>
                                          <p:spTgt spid="27651"/>
                                        </p:tgtEl>
                                        <p:attrNameLst>
                                          <p:attrName>ppt_h</p:attrName>
                                        </p:attrNameLst>
                                      </p:cBhvr>
                                      <p:tavLst>
                                        <p:tav tm="0">
                                          <p:val>
                                            <p:fltVal val="0"/>
                                          </p:val>
                                        </p:tav>
                                        <p:tav tm="100000">
                                          <p:val>
                                            <p:strVal val="#ppt_h"/>
                                          </p:val>
                                        </p:tav>
                                      </p:tavLst>
                                    </p:anim>
                                    <p:animEffect transition="in" filter="fade">
                                      <p:cBhvr>
                                        <p:cTn id="28"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绘制常用图表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双坐标轴图</a:t>
            </a:r>
            <a:r>
              <a:rPr lang="zh-CN" altLang="en-US" b="1" smtClean="0">
                <a:solidFill>
                  <a:schemeClr val="accent5">
                    <a:lumMod val="50000"/>
                  </a:schemeClr>
                </a:solidFill>
                <a:latin typeface="微软雅黑" pitchFamily="34" charset="-122"/>
                <a:ea typeface="微软雅黑" pitchFamily="34" charset="-122"/>
              </a:rPr>
              <a:t>表</a:t>
            </a:r>
            <a:endParaRPr lang="en-US" altLang="zh-CN" b="1" smtClean="0">
              <a:solidFill>
                <a:schemeClr val="accent5">
                  <a:lumMod val="50000"/>
                </a:schemeClr>
              </a:solidFill>
              <a:latin typeface="微软雅黑" pitchFamily="34" charset="-122"/>
              <a:ea typeface="微软雅黑" pitchFamily="34" charset="-122"/>
            </a:endParaRPr>
          </a:p>
          <a:p>
            <a:pPr marL="342900" indent="-342900" latinLnBrk="0">
              <a:lnSpc>
                <a:spcPct val="150000"/>
              </a:lnSpc>
              <a:buFont typeface="+mj-ea"/>
              <a:buAutoNum type="circleNumDbPlain"/>
            </a:pPr>
            <a:r>
              <a:rPr lang="zh-CN" altLang="en-US" sz="1600" smtClean="0">
                <a:solidFill>
                  <a:srgbClr val="4BACC6">
                    <a:lumMod val="75000"/>
                  </a:srgbClr>
                </a:solidFill>
                <a:latin typeface="微软雅黑" pitchFamily="34" charset="-122"/>
                <a:ea typeface="微软雅黑" pitchFamily="34" charset="-122"/>
              </a:rPr>
              <a:t>双</a:t>
            </a:r>
            <a:r>
              <a:rPr lang="en-US" altLang="zh-CN" sz="1600" smtClean="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轴图表：一个坐标系中有两条</a:t>
            </a:r>
            <a:r>
              <a:rPr lang="en-US" altLang="zh-CN" sz="1600">
                <a:solidFill>
                  <a:srgbClr val="4BACC6">
                    <a:lumMod val="75000"/>
                  </a:srgbClr>
                </a:solidFill>
                <a:latin typeface="微软雅黑" pitchFamily="34" charset="-122"/>
                <a:ea typeface="微软雅黑" pitchFamily="34" charset="-122"/>
              </a:rPr>
              <a:t>x</a:t>
            </a:r>
            <a:r>
              <a:rPr lang="zh-CN" altLang="en-US" sz="1600">
                <a:solidFill>
                  <a:srgbClr val="4BACC6">
                    <a:lumMod val="75000"/>
                  </a:srgbClr>
                </a:solidFill>
                <a:latin typeface="微软雅黑" pitchFamily="34" charset="-122"/>
                <a:ea typeface="微软雅黑" pitchFamily="34" charset="-122"/>
              </a:rPr>
              <a:t>轴，使用</a:t>
            </a:r>
            <a:r>
              <a:rPr lang="en-US" altLang="zh-CN" sz="1600">
                <a:solidFill>
                  <a:srgbClr val="4BACC6">
                    <a:lumMod val="75000"/>
                  </a:srgbClr>
                </a:solidFill>
                <a:latin typeface="微软雅黑" pitchFamily="34" charset="-122"/>
                <a:ea typeface="微软雅黑" pitchFamily="34" charset="-122"/>
              </a:rPr>
              <a:t>plt</a:t>
            </a:r>
            <a:r>
              <a:rPr lang="zh-CN" altLang="en-US" sz="1600">
                <a:solidFill>
                  <a:srgbClr val="4BACC6">
                    <a:lumMod val="75000"/>
                  </a:srgbClr>
                </a:solidFill>
                <a:latin typeface="微软雅黑" pitchFamily="34" charset="-122"/>
                <a:ea typeface="微软雅黑" pitchFamily="34" charset="-122"/>
              </a:rPr>
              <a:t>库中的</a:t>
            </a:r>
            <a:r>
              <a:rPr lang="en-US" altLang="zh-CN" sz="1600">
                <a:solidFill>
                  <a:srgbClr val="4BACC6">
                    <a:lumMod val="75000"/>
                  </a:srgbClr>
                </a:solidFill>
                <a:latin typeface="微软雅黑" pitchFamily="34" charset="-122"/>
                <a:ea typeface="微软雅黑" pitchFamily="34" charset="-122"/>
              </a:rPr>
              <a:t>twiny</a:t>
            </a:r>
            <a:r>
              <a:rPr lang="zh-CN" altLang="en-US" sz="1600">
                <a:solidFill>
                  <a:srgbClr val="4BACC6">
                    <a:lumMod val="75000"/>
                  </a:srgbClr>
                </a:solidFill>
                <a:latin typeface="微软雅黑" pitchFamily="34" charset="-122"/>
                <a:ea typeface="微软雅黑" pitchFamily="34" charset="-122"/>
              </a:rPr>
              <a:t>方法，具体流程跟双</a:t>
            </a:r>
            <a:r>
              <a:rPr lang="en-US" altLang="zh-CN" sz="1600">
                <a:solidFill>
                  <a:srgbClr val="4BACC6">
                    <a:lumMod val="75000"/>
                  </a:srgbClr>
                </a:solidFill>
                <a:latin typeface="微软雅黑" pitchFamily="34" charset="-122"/>
                <a:ea typeface="微软雅黑" pitchFamily="34" charset="-122"/>
              </a:rPr>
              <a:t>y</a:t>
            </a:r>
            <a:r>
              <a:rPr lang="zh-CN" altLang="en-US" sz="1600">
                <a:solidFill>
                  <a:srgbClr val="4BACC6">
                    <a:lumMod val="75000"/>
                  </a:srgbClr>
                </a:solidFill>
                <a:latin typeface="微软雅黑" pitchFamily="34" charset="-122"/>
                <a:ea typeface="微软雅黑" pitchFamily="34" charset="-122"/>
              </a:rPr>
              <a:t>轴完全一样，但在实际业务</a:t>
            </a:r>
            <a:r>
              <a:rPr lang="zh-CN" altLang="en-US" sz="1600" smtClean="0">
                <a:solidFill>
                  <a:srgbClr val="4BACC6">
                    <a:lumMod val="75000"/>
                  </a:srgbClr>
                </a:solidFill>
                <a:latin typeface="微软雅黑" pitchFamily="34" charset="-122"/>
                <a:ea typeface="微软雅黑" pitchFamily="34" charset="-122"/>
              </a:rPr>
              <a:t>中使用很少，这里不作介绍。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947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绘图样式设置</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函数</a:t>
            </a:r>
            <a:r>
              <a:rPr lang="en-US" altLang="zh-CN" sz="1600" smtClean="0">
                <a:solidFill>
                  <a:srgbClr val="4BACC6">
                    <a:lumMod val="75000"/>
                  </a:srgbClr>
                </a:solidFill>
                <a:latin typeface="微软雅黑" pitchFamily="34" charset="-122"/>
                <a:ea typeface="微软雅黑" pitchFamily="34" charset="-122"/>
              </a:rPr>
              <a:t>plt.style.available()</a:t>
            </a:r>
            <a:r>
              <a:rPr lang="zh-CN" altLang="en-US" sz="1600" smtClean="0">
                <a:solidFill>
                  <a:srgbClr val="4BACC6">
                    <a:lumMod val="75000"/>
                  </a:srgbClr>
                </a:solidFill>
                <a:latin typeface="微软雅黑" pitchFamily="34" charset="-122"/>
                <a:ea typeface="微软雅黑" pitchFamily="34" charset="-122"/>
              </a:rPr>
              <a:t> 可</a:t>
            </a:r>
            <a:r>
              <a:rPr lang="zh-CN" altLang="en-US" sz="1600">
                <a:solidFill>
                  <a:srgbClr val="4BACC6">
                    <a:lumMod val="75000"/>
                  </a:srgbClr>
                </a:solidFill>
                <a:latin typeface="微软雅黑" pitchFamily="34" charset="-122"/>
                <a:ea typeface="微软雅黑" pitchFamily="34" charset="-122"/>
              </a:rPr>
              <a:t>查看</a:t>
            </a:r>
            <a:r>
              <a:rPr lang="en-US" altLang="zh-CN" sz="1600">
                <a:solidFill>
                  <a:srgbClr val="4BACC6">
                    <a:lumMod val="75000"/>
                  </a:srgbClr>
                </a:solidFill>
                <a:latin typeface="微软雅黑" pitchFamily="34" charset="-122"/>
                <a:ea typeface="微软雅黑" pitchFamily="34" charset="-122"/>
              </a:rPr>
              <a:t>matplotlib</a:t>
            </a:r>
            <a:r>
              <a:rPr lang="zh-CN" altLang="en-US" sz="1600">
                <a:solidFill>
                  <a:srgbClr val="4BACC6">
                    <a:lumMod val="75000"/>
                  </a:srgbClr>
                </a:solidFill>
                <a:latin typeface="微软雅黑" pitchFamily="34" charset="-122"/>
                <a:ea typeface="微软雅黑" pitchFamily="34" charset="-122"/>
              </a:rPr>
              <a:t>库支持的所有</a:t>
            </a:r>
            <a:r>
              <a:rPr lang="zh-CN" altLang="en-US" sz="1600" smtClean="0">
                <a:solidFill>
                  <a:srgbClr val="4BACC6">
                    <a:lumMod val="75000"/>
                  </a:srgbClr>
                </a:solidFill>
                <a:latin typeface="微软雅黑" pitchFamily="34" charset="-122"/>
                <a:ea typeface="微软雅黑" pitchFamily="34" charset="-122"/>
              </a:rPr>
              <a:t>样式，执行</a:t>
            </a:r>
            <a:r>
              <a:rPr lang="en-US" altLang="zh-CN" sz="1600" smtClean="0">
                <a:solidFill>
                  <a:srgbClr val="4BACC6">
                    <a:lumMod val="75000"/>
                  </a:srgbClr>
                </a:solidFill>
                <a:latin typeface="微软雅黑" pitchFamily="34" charset="-122"/>
                <a:ea typeface="微软雅黑" pitchFamily="34" charset="-122"/>
              </a:rPr>
              <a:t>plt.style.use</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样式名</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函数可以指定喜欢的样式，如使用</a:t>
            </a:r>
            <a:r>
              <a:rPr lang="en-US" altLang="zh-CN" sz="1600" smtClean="0">
                <a:solidFill>
                  <a:srgbClr val="4BACC6">
                    <a:lumMod val="75000"/>
                  </a:srgbClr>
                </a:solidFill>
                <a:latin typeface="微软雅黑" pitchFamily="34" charset="-122"/>
                <a:ea typeface="微软雅黑" pitchFamily="34" charset="-122"/>
              </a:rPr>
              <a:t>ggplot</a:t>
            </a:r>
            <a:r>
              <a:rPr lang="zh-CN" altLang="en-US" sz="1600" smtClean="0">
                <a:solidFill>
                  <a:srgbClr val="4BACC6">
                    <a:lumMod val="75000"/>
                  </a:srgbClr>
                </a:solidFill>
                <a:latin typeface="微软雅黑" pitchFamily="34" charset="-122"/>
                <a:ea typeface="微软雅黑" pitchFamily="34" charset="-122"/>
              </a:rPr>
              <a:t>样式，可以执行函数</a:t>
            </a:r>
            <a:r>
              <a:rPr lang="en-US" altLang="zh-CN" sz="1600" smtClean="0">
                <a:solidFill>
                  <a:srgbClr val="4BACC6">
                    <a:lumMod val="75000"/>
                  </a:srgbClr>
                </a:solidFill>
                <a:latin typeface="微软雅黑" pitchFamily="34" charset="-122"/>
                <a:ea typeface="微软雅黑" pitchFamily="34" charset="-122"/>
              </a:rPr>
              <a:t>plt.style.use('ggplot')</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64467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tabLst>
                <a:tab pos="2628900" algn="l"/>
              </a:tabLst>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endParaRPr lang="en-US" altLang="zh-CN" b="1">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支持的数据类型比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内置的类型</a:t>
            </a:r>
            <a:r>
              <a:rPr lang="zh-CN" altLang="en-US" sz="1600" smtClean="0">
                <a:solidFill>
                  <a:schemeClr val="accent5">
                    <a:lumMod val="75000"/>
                  </a:schemeClr>
                </a:solidFill>
                <a:latin typeface="微软雅黑" pitchFamily="34" charset="-122"/>
                <a:ea typeface="微软雅黑" pitchFamily="34" charset="-122"/>
              </a:rPr>
              <a:t>要丰富得多，基本能与 </a:t>
            </a:r>
            <a:r>
              <a:rPr lang="en-US" altLang="zh-CN" sz="1600" smtClean="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语言的</a:t>
            </a:r>
            <a:r>
              <a:rPr lang="zh-CN" altLang="en-US" sz="1600" smtClean="0">
                <a:solidFill>
                  <a:schemeClr val="accent5">
                    <a:lumMod val="75000"/>
                  </a:schemeClr>
                </a:solidFill>
                <a:latin typeface="微软雅黑" pitchFamily="34" charset="-122"/>
                <a:ea typeface="微软雅黑" pitchFamily="34" charset="-122"/>
              </a:rPr>
              <a:t>数据类型相对应。下</a:t>
            </a:r>
            <a:r>
              <a:rPr lang="zh-CN" altLang="en-US" sz="1600">
                <a:solidFill>
                  <a:schemeClr val="accent5">
                    <a:lumMod val="75000"/>
                  </a:schemeClr>
                </a:solidFill>
                <a:latin typeface="微软雅黑" pitchFamily="34" charset="-122"/>
                <a:ea typeface="微软雅黑" pitchFamily="34" charset="-122"/>
              </a:rPr>
              <a:t>表列举了常用 </a:t>
            </a: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基本</a:t>
            </a:r>
            <a:r>
              <a:rPr lang="zh-CN" altLang="en-US" sz="1600" smtClean="0">
                <a:solidFill>
                  <a:schemeClr val="accent5">
                    <a:lumMod val="75000"/>
                  </a:schemeClr>
                </a:solidFill>
                <a:latin typeface="微软雅黑" pitchFamily="34" charset="-122"/>
                <a:ea typeface="微软雅黑" pitchFamily="34" charset="-122"/>
              </a:rPr>
              <a:t>类型：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663" y="2492896"/>
            <a:ext cx="4000674" cy="297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0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ppt_w</p:attrName>
                                        </p:attrNameLst>
                                      </p:cBhvr>
                                      <p:tavLst>
                                        <p:tav tm="0">
                                          <p:val>
                                            <p:fltVal val="0"/>
                                          </p:val>
                                        </p:tav>
                                        <p:tav tm="100000">
                                          <p:val>
                                            <p:strVal val="#ppt_w"/>
                                          </p:val>
                                        </p:tav>
                                      </p:tavLst>
                                    </p:anim>
                                    <p:anim calcmode="lin" valueType="num">
                                      <p:cBhvr>
                                        <p:cTn id="18" dur="500" fill="hold"/>
                                        <p:tgtEl>
                                          <p:spTgt spid="4100"/>
                                        </p:tgtEl>
                                        <p:attrNameLst>
                                          <p:attrName>ppt_h</p:attrName>
                                        </p:attrNameLst>
                                      </p:cBhvr>
                                      <p:tavLst>
                                        <p:tav tm="0">
                                          <p:val>
                                            <p:fltVal val="0"/>
                                          </p:val>
                                        </p:tav>
                                        <p:tav tm="100000">
                                          <p:val>
                                            <p:strVal val="#ppt_h"/>
                                          </p:val>
                                        </p:tav>
                                      </p:tavLst>
                                    </p:anim>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a:t>
            </a:r>
            <a:r>
              <a:rPr lang="zh-CN" altLang="en-US" sz="2400">
                <a:solidFill>
                  <a:srgbClr val="0070C0"/>
                </a:solidFill>
                <a:latin typeface="微软雅黑" pitchFamily="34" charset="-122"/>
                <a:ea typeface="微软雅黑" pitchFamily="34" charset="-122"/>
              </a:rPr>
              <a:t>的检索、加工与存储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对</a:t>
            </a: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文件进行写操作</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二进制</a:t>
            </a:r>
            <a:r>
              <a:rPr lang="en-US" altLang="zh-CN" sz="1600">
                <a:solidFill>
                  <a:schemeClr val="accent5">
                    <a:lumMod val="75000"/>
                  </a:schemeClr>
                </a:solidFill>
                <a:latin typeface="微软雅黑" pitchFamily="34" charset="-122"/>
                <a:ea typeface="微软雅黑" pitchFamily="34" charset="-122"/>
              </a:rPr>
              <a:t>.npy</a:t>
            </a:r>
            <a:r>
              <a:rPr lang="zh-CN" altLang="en-US" sz="1600">
                <a:solidFill>
                  <a:schemeClr val="accent5">
                    <a:lumMod val="75000"/>
                  </a:schemeClr>
                </a:solidFill>
                <a:latin typeface="微软雅黑" pitchFamily="34" charset="-122"/>
                <a:ea typeface="微软雅黑" pitchFamily="34" charset="-122"/>
              </a:rPr>
              <a:t>格式和</a:t>
            </a:r>
            <a:r>
              <a:rPr lang="en-US" altLang="zh-CN" sz="1600">
                <a:solidFill>
                  <a:schemeClr val="accent5">
                    <a:lumMod val="75000"/>
                  </a:schemeClr>
                </a:solidFill>
                <a:latin typeface="微软雅黑" pitchFamily="34" charset="-122"/>
                <a:ea typeface="微软雅黑" pitchFamily="34" charset="-122"/>
              </a:rPr>
              <a:t>pickle</a:t>
            </a:r>
            <a:r>
              <a:rPr lang="zh-CN" altLang="en-US" sz="1600" smtClean="0">
                <a:solidFill>
                  <a:schemeClr val="accent5">
                    <a:lumMod val="75000"/>
                  </a:schemeClr>
                </a:solidFill>
                <a:latin typeface="微软雅黑" pitchFamily="34" charset="-122"/>
                <a:ea typeface="微软雅黑" pitchFamily="34" charset="-122"/>
              </a:rPr>
              <a:t>格式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HDF5</a:t>
            </a:r>
            <a:r>
              <a:rPr lang="zh-CN" altLang="en-US" sz="1600">
                <a:solidFill>
                  <a:schemeClr val="accent5">
                    <a:lumMod val="75000"/>
                  </a:schemeClr>
                </a:solidFill>
                <a:latin typeface="微软雅黑" pitchFamily="34" charset="-122"/>
                <a:ea typeface="微软雅黑" pitchFamily="34" charset="-122"/>
              </a:rPr>
              <a:t>储存</a:t>
            </a:r>
            <a:r>
              <a:rPr lang="zh-CN" altLang="en-US" sz="1600" smtClean="0">
                <a:solidFill>
                  <a:schemeClr val="accent5">
                    <a:lumMod val="75000"/>
                  </a:schemeClr>
                </a:solidFill>
                <a:latin typeface="微软雅黑" pitchFamily="34" charset="-122"/>
                <a:ea typeface="微软雅黑" pitchFamily="34" charset="-122"/>
              </a:rPr>
              <a:t>数据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PyTables</a:t>
            </a:r>
            <a:r>
              <a:rPr lang="zh-CN" altLang="en-US" sz="1600">
                <a:solidFill>
                  <a:schemeClr val="accent5">
                    <a:lumMod val="75000"/>
                  </a:schemeClr>
                </a:solidFill>
                <a:latin typeface="微软雅黑" pitchFamily="34" charset="-122"/>
                <a:ea typeface="微软雅黑" pitchFamily="34" charset="-122"/>
              </a:rPr>
              <a:t>存储数据</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JSON</a:t>
            </a:r>
            <a:r>
              <a:rPr lang="zh-CN" altLang="en-US" sz="1600" smtClean="0">
                <a:solidFill>
                  <a:schemeClr val="accent5">
                    <a:lumMod val="75000"/>
                  </a:schemeClr>
                </a:solidFill>
                <a:latin typeface="微软雅黑" pitchFamily="34" charset="-122"/>
                <a:ea typeface="微软雅黑" pitchFamily="34" charset="-122"/>
              </a:rPr>
              <a:t>格式数据读写</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682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文件进行写操作</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在前面我们在代码中已经简单演示了</a:t>
            </a:r>
            <a:r>
              <a:rPr lang="en-US" altLang="zh-CN" sz="1600" smtClean="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的读取，今天我们再来看看其他对</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文件读写的方法。</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savetxt()</a:t>
            </a:r>
            <a:r>
              <a:rPr lang="zh-CN" altLang="en-US" sz="1600" smtClean="0">
                <a:solidFill>
                  <a:srgbClr val="4BACC6">
                    <a:lumMod val="75000"/>
                  </a:srgbClr>
                </a:solidFill>
                <a:latin typeface="微软雅黑" pitchFamily="34" charset="-122"/>
                <a:ea typeface="微软雅黑" pitchFamily="34" charset="-122"/>
              </a:rPr>
              <a:t>函数是与</a:t>
            </a:r>
            <a:r>
              <a:rPr lang="en-US" altLang="zh-CN" sz="1600" smtClean="0">
                <a:solidFill>
                  <a:srgbClr val="4BACC6">
                    <a:lumMod val="75000"/>
                  </a:srgbClr>
                </a:solidFill>
                <a:latin typeface="微软雅黑" pitchFamily="34" charset="-122"/>
                <a:ea typeface="微软雅黑" pitchFamily="34" charset="-122"/>
              </a:rPr>
              <a:t>loadtxt()</a:t>
            </a:r>
            <a:r>
              <a:rPr lang="zh-CN" altLang="en-US" sz="1600" smtClean="0">
                <a:solidFill>
                  <a:srgbClr val="4BACC6">
                    <a:lumMod val="75000"/>
                  </a:srgbClr>
                </a:solidFill>
                <a:latin typeface="微软雅黑" pitchFamily="34" charset="-122"/>
                <a:ea typeface="微软雅黑" pitchFamily="34" charset="-122"/>
              </a:rPr>
              <a:t>函数相对应的一个函数，它能以诸如</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之类的区隔型文件格式保存数组。其常用参数列表如下：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41819902"/>
              </p:ext>
            </p:extLst>
          </p:nvPr>
        </p:nvGraphicFramePr>
        <p:xfrm>
          <a:off x="971600" y="3284984"/>
          <a:ext cx="7272808" cy="2367280"/>
        </p:xfrm>
        <a:graphic>
          <a:graphicData uri="http://schemas.openxmlformats.org/drawingml/2006/table">
            <a:tbl>
              <a:tblPr firstRow="1" bandRow="1">
                <a:tableStyleId>{5C22544A-7EE6-4342-B048-85BDC9FD1C3A}</a:tableStyleId>
              </a:tblPr>
              <a:tblGrid>
                <a:gridCol w="1224136"/>
                <a:gridCol w="2160240"/>
                <a:gridCol w="3888432"/>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备注</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fname</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如果文件名以</a:t>
                      </a:r>
                      <a:r>
                        <a:rPr lang="en-US" altLang="zh-CN" sz="1100" smtClean="0">
                          <a:latin typeface="微软雅黑" pitchFamily="34" charset="-122"/>
                          <a:ea typeface="微软雅黑" pitchFamily="34" charset="-122"/>
                        </a:rPr>
                        <a:t>.gz</a:t>
                      </a:r>
                      <a:r>
                        <a:rPr lang="zh-CN" altLang="en-US" sz="1100" smtClean="0">
                          <a:latin typeface="微软雅黑" pitchFamily="34" charset="-122"/>
                          <a:ea typeface="微软雅黑" pitchFamily="34" charset="-122"/>
                        </a:rPr>
                        <a:t>，该文件会自动以压缩的</a:t>
                      </a:r>
                      <a:r>
                        <a:rPr lang="en-US" altLang="zh-CN" sz="1100" smtClean="0">
                          <a:latin typeface="微软雅黑" pitchFamily="34" charset="-122"/>
                          <a:ea typeface="微软雅黑" pitchFamily="34" charset="-122"/>
                        </a:rPr>
                        <a:t>gzip</a:t>
                      </a:r>
                      <a:r>
                        <a:rPr lang="zh-CN" altLang="en-US" sz="1100" smtClean="0">
                          <a:latin typeface="微软雅黑" pitchFamily="34" charset="-122"/>
                          <a:ea typeface="微软雅黑" pitchFamily="34" charset="-122"/>
                        </a:rPr>
                        <a:t>格式保存</a:t>
                      </a:r>
                    </a:p>
                  </a:txBody>
                  <a:tcPr anchor="ctr"/>
                </a:tc>
              </a:tr>
              <a:tr h="355600">
                <a:tc>
                  <a:txBody>
                    <a:bodyPr/>
                    <a:lstStyle/>
                    <a:p>
                      <a:r>
                        <a:rPr lang="en-US" altLang="zh-CN" sz="1100" smtClean="0">
                          <a:latin typeface="微软雅黑" pitchFamily="34" charset="-122"/>
                          <a:ea typeface="微软雅黑" pitchFamily="34" charset="-122"/>
                        </a:rPr>
                        <a:t>fmt</a:t>
                      </a:r>
                      <a:endParaRPr lang="zh-CN" altLang="en-US" sz="1100">
                        <a:latin typeface="微软雅黑" pitchFamily="34" charset="-122"/>
                        <a:ea typeface="微软雅黑" pitchFamily="34" charset="-122"/>
                      </a:endParaRPr>
                    </a:p>
                  </a:txBody>
                  <a:tcPr anchor="ctr"/>
                </a:tc>
                <a:tc>
                  <a:txBody>
                    <a:bodyPr/>
                    <a:lstStyle/>
                    <a:p>
                      <a:pPr latinLnBrk="0"/>
                      <a:r>
                        <a:rPr lang="zh-CN" altLang="en-US" sz="1100" smtClean="0">
                          <a:latin typeface="微软雅黑" pitchFamily="34" charset="-122"/>
                          <a:ea typeface="微软雅黑" pitchFamily="34" charset="-122"/>
                        </a:rPr>
                        <a:t>单一格式</a:t>
                      </a:r>
                      <a:r>
                        <a:rPr lang="en-US" altLang="zh-CN" sz="1100" smtClean="0">
                          <a:latin typeface="微软雅黑" pitchFamily="34" charset="-122"/>
                          <a:ea typeface="微软雅黑" pitchFamily="34" charset="-122"/>
                        </a:rPr>
                        <a:t>(</a:t>
                      </a:r>
                      <a:r>
                        <a:rPr lang="zh-CN" altLang="en-US" sz="1100" smtClean="0">
                          <a:latin typeface="微软雅黑" pitchFamily="34" charset="-122"/>
                          <a:ea typeface="微软雅黑" pitchFamily="34" charset="-122"/>
                        </a:rPr>
                        <a:t>％</a:t>
                      </a:r>
                      <a:r>
                        <a:rPr lang="en-US" altLang="zh-CN" sz="1100" smtClean="0">
                          <a:latin typeface="微软雅黑" pitchFamily="34" charset="-122"/>
                          <a:ea typeface="微软雅黑" pitchFamily="34" charset="-122"/>
                        </a:rPr>
                        <a:t>10.5f)</a:t>
                      </a:r>
                      <a:r>
                        <a:rPr lang="zh-CN" altLang="en-US" sz="1100" smtClean="0">
                          <a:latin typeface="微软雅黑" pitchFamily="34" charset="-122"/>
                          <a:ea typeface="微软雅黑" pitchFamily="34" charset="-122"/>
                        </a:rPr>
                        <a:t>，格式序列或</a:t>
                      </a:r>
                      <a:r>
                        <a:rPr lang="en-US" altLang="zh-CN" sz="1100" smtClean="0">
                          <a:latin typeface="微软雅黑" pitchFamily="34" charset="-122"/>
                          <a:ea typeface="微软雅黑" pitchFamily="34" charset="-122"/>
                        </a:rPr>
                        <a:t>multi-format</a:t>
                      </a:r>
                      <a:r>
                        <a:rPr lang="zh-CN" altLang="en-US" sz="1100" smtClean="0">
                          <a:latin typeface="微软雅黑" pitchFamily="34" charset="-122"/>
                          <a:ea typeface="微软雅黑" pitchFamily="34" charset="-122"/>
                        </a:rPr>
                        <a:t>字符串</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关于</a:t>
                      </a:r>
                      <a:r>
                        <a:rPr lang="en-US" altLang="zh-CN" sz="1100" smtClean="0">
                          <a:latin typeface="微软雅黑" pitchFamily="34" charset="-122"/>
                          <a:ea typeface="微软雅黑" pitchFamily="34" charset="-122"/>
                        </a:rPr>
                        <a:t>fmt</a:t>
                      </a:r>
                      <a:r>
                        <a:rPr lang="zh-CN" altLang="en-US" sz="1100" smtClean="0">
                          <a:latin typeface="微软雅黑" pitchFamily="34" charset="-122"/>
                          <a:ea typeface="微软雅黑" pitchFamily="34" charset="-122"/>
                        </a:rPr>
                        <a:t>参数的进一步说明</a:t>
                      </a:r>
                      <a:r>
                        <a:rPr lang="en-US" altLang="zh-CN" sz="1100" smtClean="0">
                          <a:latin typeface="微软雅黑" pitchFamily="34" charset="-122"/>
                          <a:ea typeface="微软雅黑" pitchFamily="34" charset="-122"/>
                        </a:rPr>
                        <a:t>(%[flag]width[.precision]specifier)</a:t>
                      </a:r>
                      <a:r>
                        <a:rPr lang="zh-CN" altLang="en-US" sz="1100" smtClean="0">
                          <a:latin typeface="微软雅黑" pitchFamily="34" charset="-122"/>
                          <a:ea typeface="微软雅黑" pitchFamily="34" charset="-122"/>
                        </a:rPr>
                        <a:t>：</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delimiter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字符串或字符分隔列</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newline</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字符串或字符分隔线</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将写入文件开头的字符串</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encoding</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用于对输出文件进行编码的编码</a:t>
                      </a:r>
                      <a:endParaRPr lang="zh-CN" altLang="en-US" sz="1100">
                        <a:latin typeface="微软雅黑" pitchFamily="34" charset="-122"/>
                        <a:ea typeface="微软雅黑" pitchFamily="34" charset="-122"/>
                      </a:endParaRPr>
                    </a:p>
                  </a:txBody>
                  <a:tcPr anchor="ctr"/>
                </a:tc>
                <a:tc>
                  <a:txBody>
                    <a:bodyPr/>
                    <a:lstStyle/>
                    <a:p>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9234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相应的，</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也提供了</a:t>
            </a:r>
            <a:r>
              <a:rPr lang="en-US" altLang="zh-CN" sz="1600">
                <a:solidFill>
                  <a:srgbClr val="4BACC6">
                    <a:lumMod val="75000"/>
                  </a:srgbClr>
                </a:solidFill>
                <a:latin typeface="微软雅黑" pitchFamily="34" charset="-122"/>
                <a:ea typeface="微软雅黑" pitchFamily="34" charset="-122"/>
              </a:rPr>
              <a:t>to_csv()</a:t>
            </a:r>
            <a:r>
              <a:rPr lang="zh-CN" altLang="en-US" sz="1600">
                <a:solidFill>
                  <a:srgbClr val="4BACC6">
                    <a:lumMod val="75000"/>
                  </a:srgbClr>
                </a:solidFill>
                <a:latin typeface="微软雅黑" pitchFamily="34" charset="-122"/>
                <a:ea typeface="微软雅黑" pitchFamily="34" charset="-122"/>
              </a:rPr>
              <a:t>函数来保存数据到</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。常用参数列表如下：</a:t>
            </a:r>
            <a:endParaRPr lang="en-US" altLang="zh-CN" sz="1600" smtClean="0">
              <a:solidFill>
                <a:srgbClr val="4BACC6">
                  <a:lumMod val="75000"/>
                </a:srgb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4669036"/>
              </p:ext>
            </p:extLst>
          </p:nvPr>
        </p:nvGraphicFramePr>
        <p:xfrm>
          <a:off x="3300028" y="2636912"/>
          <a:ext cx="2543944" cy="3007360"/>
        </p:xfrm>
        <a:graphic>
          <a:graphicData uri="http://schemas.openxmlformats.org/drawingml/2006/table">
            <a:tbl>
              <a:tblPr firstRow="1" bandRow="1">
                <a:tableStyleId>{5C22544A-7EE6-4342-B048-85BDC9FD1C3A}</a:tableStyleId>
              </a:tblPr>
              <a:tblGrid>
                <a:gridCol w="1031776"/>
                <a:gridCol w="1512168"/>
              </a:tblGrid>
              <a:tr h="0">
                <a:tc>
                  <a:txBody>
                    <a:bodyPr/>
                    <a:lstStyle/>
                    <a:p>
                      <a:pPr algn="ctr"/>
                      <a:r>
                        <a:rPr lang="zh-CN" altLang="en-US" sz="1100" smtClean="0">
                          <a:latin typeface="微软雅黑" pitchFamily="34" charset="-122"/>
                          <a:ea typeface="微软雅黑" pitchFamily="34" charset="-122"/>
                        </a:rPr>
                        <a:t>参数</a:t>
                      </a:r>
                      <a:endParaRPr lang="zh-CN" altLang="en-US" sz="1100">
                        <a:latin typeface="微软雅黑" pitchFamily="34" charset="-122"/>
                        <a:ea typeface="微软雅黑" pitchFamily="34" charset="-122"/>
                      </a:endParaRPr>
                    </a:p>
                  </a:txBody>
                  <a:tcPr anchor="ctr"/>
                </a:tc>
                <a:tc>
                  <a:txBody>
                    <a:bodyPr/>
                    <a:lstStyle/>
                    <a:p>
                      <a:pPr algn="ctr"/>
                      <a:r>
                        <a:rPr lang="zh-CN" altLang="en-US" sz="1100" smtClean="0">
                          <a:latin typeface="微软雅黑" pitchFamily="34" charset="-122"/>
                          <a:ea typeface="微软雅黑" pitchFamily="34" charset="-122"/>
                        </a:rPr>
                        <a:t>描述</a:t>
                      </a:r>
                      <a:endParaRPr lang="zh-CN" altLang="en-US" sz="1100">
                        <a:latin typeface="微软雅黑" pitchFamily="34" charset="-122"/>
                        <a:ea typeface="微软雅黑" pitchFamily="34" charset="-122"/>
                      </a:endParaRPr>
                    </a:p>
                  </a:txBody>
                  <a:tcPr anchor="ctr"/>
                </a:tc>
              </a:tr>
              <a:tr h="172328">
                <a:tc>
                  <a:txBody>
                    <a:bodyPr/>
                    <a:lstStyle/>
                    <a:p>
                      <a:r>
                        <a:rPr lang="en-US" altLang="zh-CN" sz="1100" smtClean="0">
                          <a:latin typeface="微软雅黑" pitchFamily="34" charset="-122"/>
                          <a:ea typeface="微软雅黑" pitchFamily="34" charset="-122"/>
                        </a:rPr>
                        <a:t>path_or_buf</a:t>
                      </a:r>
                      <a:endParaRPr lang="zh-CN" altLang="en-US" sz="11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100" smtClean="0">
                          <a:latin typeface="微软雅黑" pitchFamily="34" charset="-122"/>
                          <a:ea typeface="微软雅黑" pitchFamily="34" charset="-122"/>
                        </a:rPr>
                        <a:t>保存路径</a:t>
                      </a:r>
                    </a:p>
                  </a:txBody>
                  <a:tcPr anchor="ctr"/>
                </a:tc>
              </a:tr>
              <a:tr h="355600">
                <a:tc>
                  <a:txBody>
                    <a:bodyPr/>
                    <a:lstStyle/>
                    <a:p>
                      <a:r>
                        <a:rPr lang="en-US" altLang="zh-CN" sz="1100" smtClean="0">
                          <a:latin typeface="微软雅黑" pitchFamily="34" charset="-122"/>
                          <a:ea typeface="微软雅黑" pitchFamily="34" charset="-122"/>
                        </a:rPr>
                        <a:t>sep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分隔符</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na_rep</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替换空值</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float_format</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格式</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cols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是否保留某列数据</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header</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是否保留列名</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index</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是否保留行索引</a:t>
                      </a:r>
                      <a:endParaRPr lang="zh-CN" altLang="en-US" sz="1100">
                        <a:latin typeface="微软雅黑" pitchFamily="34" charset="-122"/>
                        <a:ea typeface="微软雅黑" pitchFamily="34" charset="-122"/>
                      </a:endParaRPr>
                    </a:p>
                  </a:txBody>
                  <a:tcPr anchor="ctr"/>
                </a:tc>
              </a:tr>
              <a:tr h="355600">
                <a:tc>
                  <a:txBody>
                    <a:bodyPr/>
                    <a:lstStyle/>
                    <a:p>
                      <a:r>
                        <a:rPr lang="en-US" altLang="zh-CN" sz="1100" smtClean="0">
                          <a:latin typeface="微软雅黑" pitchFamily="34" charset="-122"/>
                          <a:ea typeface="微软雅黑" pitchFamily="34" charset="-122"/>
                        </a:rPr>
                        <a:t>skiprows</a:t>
                      </a:r>
                      <a:endParaRPr lang="zh-CN" altLang="en-US" sz="1100">
                        <a:latin typeface="微软雅黑" pitchFamily="34" charset="-122"/>
                        <a:ea typeface="微软雅黑" pitchFamily="34" charset="-122"/>
                      </a:endParaRPr>
                    </a:p>
                  </a:txBody>
                  <a:tcPr anchor="ctr"/>
                </a:tc>
                <a:tc>
                  <a:txBody>
                    <a:bodyPr/>
                    <a:lstStyle/>
                    <a:p>
                      <a:r>
                        <a:rPr lang="zh-CN" altLang="en-US" sz="1100" smtClean="0">
                          <a:latin typeface="微软雅黑" pitchFamily="34" charset="-122"/>
                          <a:ea typeface="微软雅黑" pitchFamily="34" charset="-122"/>
                        </a:rPr>
                        <a:t>需要忽略的行数</a:t>
                      </a:r>
                      <a:endParaRPr lang="zh-CN" altLang="en-US" sz="11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28159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和</a:t>
            </a:r>
            <a:r>
              <a:rPr lang="en-US" altLang="zh-CN" b="1">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对</a:t>
            </a:r>
            <a:r>
              <a:rPr lang="en-US" altLang="zh-CN" b="1">
                <a:solidFill>
                  <a:schemeClr val="accent5">
                    <a:lumMod val="50000"/>
                  </a:schemeClr>
                </a:solidFill>
                <a:latin typeface="微软雅黑" pitchFamily="34" charset="-122"/>
                <a:ea typeface="微软雅黑" pitchFamily="34" charset="-122"/>
              </a:rPr>
              <a:t>CSV</a:t>
            </a:r>
            <a:r>
              <a:rPr lang="zh-CN" altLang="en-US" b="1">
                <a:solidFill>
                  <a:schemeClr val="accent5">
                    <a:lumMod val="50000"/>
                  </a:schemeClr>
                </a:solidFill>
                <a:latin typeface="微软雅黑" pitchFamily="34" charset="-122"/>
                <a:ea typeface="微软雅黑" pitchFamily="34" charset="-122"/>
              </a:rPr>
              <a:t>文件进行写</a:t>
            </a:r>
            <a:r>
              <a:rPr lang="zh-CN" altLang="en-US" b="1" smtClean="0">
                <a:solidFill>
                  <a:schemeClr val="accent5">
                    <a:lumMod val="50000"/>
                  </a:schemeClr>
                </a:solidFill>
                <a:latin typeface="微软雅黑" pitchFamily="34" charset="-122"/>
                <a:ea typeface="微软雅黑" pitchFamily="34" charset="-122"/>
              </a:rPr>
              <a:t>操作</a:t>
            </a:r>
            <a:endParaRPr lang="zh-CN" altLang="en-US" b="1">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44" y="1844824"/>
            <a:ext cx="65897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382986"/>
            <a:ext cx="3524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a:solidFill>
                  <a:schemeClr val="accent5">
                    <a:lumMod val="50000"/>
                  </a:schemeClr>
                </a:solidFill>
                <a:latin typeface="微软雅黑" pitchFamily="34" charset="-122"/>
                <a:ea typeface="微软雅黑" pitchFamily="34" charset="-122"/>
              </a:rPr>
              <a:t>格式</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虽然</a:t>
            </a:r>
            <a:r>
              <a:rPr lang="en-US" altLang="zh-CN" sz="1600" smtClean="0">
                <a:solidFill>
                  <a:srgbClr val="4BACC6">
                    <a:lumMod val="75000"/>
                  </a:srgbClr>
                </a:solidFill>
                <a:latin typeface="微软雅黑" pitchFamily="34" charset="-122"/>
                <a:ea typeface="微软雅黑" pitchFamily="34" charset="-122"/>
              </a:rPr>
              <a:t>CSV</a:t>
            </a:r>
            <a:r>
              <a:rPr lang="zh-CN" altLang="en-US" sz="1600" smtClean="0">
                <a:solidFill>
                  <a:srgbClr val="4BACC6">
                    <a:lumMod val="75000"/>
                  </a:srgbClr>
                </a:solidFill>
                <a:latin typeface="微软雅黑" pitchFamily="34" charset="-122"/>
                <a:ea typeface="微软雅黑" pitchFamily="34" charset="-122"/>
              </a:rPr>
              <a:t>格式交流起来很容易，但它</a:t>
            </a:r>
            <a:r>
              <a:rPr lang="zh-CN" altLang="en-US" sz="1600">
                <a:solidFill>
                  <a:srgbClr val="4BACC6">
                    <a:lumMod val="75000"/>
                  </a:srgbClr>
                </a:solidFill>
                <a:latin typeface="微软雅黑" pitchFamily="34" charset="-122"/>
                <a:ea typeface="微软雅黑" pitchFamily="34" charset="-122"/>
              </a:rPr>
              <a:t>的存储</a:t>
            </a:r>
            <a:r>
              <a:rPr lang="zh-CN" altLang="en-US" sz="1600" smtClean="0">
                <a:solidFill>
                  <a:srgbClr val="4BACC6">
                    <a:lumMod val="75000"/>
                  </a:srgbClr>
                </a:solidFill>
                <a:latin typeface="微软雅黑" pitchFamily="34" charset="-122"/>
                <a:ea typeface="微软雅黑" pitchFamily="34" charset="-122"/>
              </a:rPr>
              <a:t>效率却很低，</a:t>
            </a:r>
            <a:r>
              <a:rPr lang="zh-CN" altLang="en-US" sz="1600">
                <a:solidFill>
                  <a:srgbClr val="4BACC6">
                    <a:lumMod val="75000"/>
                  </a:srgbClr>
                </a:solidFill>
                <a:latin typeface="微软雅黑" pitchFamily="34" charset="-122"/>
                <a:ea typeface="微软雅黑" pitchFamily="34" charset="-122"/>
              </a:rPr>
              <a:t>原因是</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及其他纯文本格式中含有大量空白符</a:t>
            </a:r>
            <a:r>
              <a:rPr lang="zh-CN" altLang="en-US" sz="1600" smtClean="0">
                <a:solidFill>
                  <a:srgbClr val="4BACC6">
                    <a:lumMod val="75000"/>
                  </a:srgbClr>
                </a:solidFill>
                <a:latin typeface="微软雅黑" pitchFamily="34" charset="-122"/>
                <a:ea typeface="微软雅黑" pitchFamily="34" charset="-122"/>
              </a:rPr>
              <a:t>。如果试着改变文件的保存格式</a:t>
            </a:r>
            <a:r>
              <a:rPr lang="zh-CN" altLang="en-US" sz="1600">
                <a:solidFill>
                  <a:srgbClr val="4BACC6">
                    <a:lumMod val="75000"/>
                  </a:srgbClr>
                </a:solidFill>
                <a:latin typeface="微软雅黑" pitchFamily="34" charset="-122"/>
                <a:ea typeface="微软雅黑" pitchFamily="34" charset="-122"/>
              </a:rPr>
              <a:t>，如</a:t>
            </a:r>
            <a:r>
              <a:rPr lang="en-US" altLang="zh-CN" sz="1600">
                <a:solidFill>
                  <a:srgbClr val="4BACC6">
                    <a:lumMod val="75000"/>
                  </a:srgbClr>
                </a:solidFill>
                <a:latin typeface="微软雅黑" pitchFamily="34" charset="-122"/>
                <a:ea typeface="微软雅黑" pitchFamily="34" charset="-122"/>
              </a:rPr>
              <a:t>zip</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bzip</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gzip</a:t>
            </a:r>
            <a:r>
              <a:rPr lang="zh-CN" altLang="en-US" sz="1600">
                <a:solidFill>
                  <a:srgbClr val="4BACC6">
                    <a:lumMod val="75000"/>
                  </a:srgbClr>
                </a:solidFill>
                <a:latin typeface="微软雅黑" pitchFamily="34" charset="-122"/>
                <a:ea typeface="微软雅黑" pitchFamily="34" charset="-122"/>
              </a:rPr>
              <a:t>等，压缩率则有了显著提升</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提供</a:t>
            </a:r>
            <a:r>
              <a:rPr lang="zh-CN" altLang="en-US" sz="1600">
                <a:solidFill>
                  <a:srgbClr val="4BACC6">
                    <a:lumMod val="75000"/>
                  </a:srgbClr>
                </a:solidFill>
                <a:latin typeface="微软雅黑" pitchFamily="34" charset="-122"/>
                <a:ea typeface="微软雅黑" pitchFamily="34" charset="-122"/>
              </a:rPr>
              <a:t>了一种专用的格式</a:t>
            </a:r>
            <a:r>
              <a:rPr lang="zh-CN" altLang="en-US" sz="1600" smtClean="0">
                <a:solidFill>
                  <a:srgbClr val="4BACC6">
                    <a:lumMod val="75000"/>
                  </a:srgbClr>
                </a:solidFill>
                <a:latin typeface="微软雅黑" pitchFamily="34" charset="-122"/>
                <a:ea typeface="微软雅黑" pitchFamily="34" charset="-122"/>
              </a:rPr>
              <a:t>，后缀为</a:t>
            </a:r>
            <a:r>
              <a:rPr lang="en-US" altLang="zh-CN" sz="1600">
                <a:solidFill>
                  <a:srgbClr val="4BACC6">
                    <a:lumMod val="75000"/>
                  </a:srgbClr>
                </a:solidFill>
                <a:latin typeface="微软雅黑" pitchFamily="34" charset="-122"/>
                <a:ea typeface="微软雅黑" pitchFamily="34" charset="-122"/>
              </a:rPr>
              <a:t>.npy</a:t>
            </a:r>
            <a:r>
              <a:rPr lang="zh-CN" altLang="en-US" sz="1600">
                <a:solidFill>
                  <a:srgbClr val="4BACC6">
                    <a:lumMod val="75000"/>
                  </a:srgbClr>
                </a:solidFill>
                <a:latin typeface="微软雅黑" pitchFamily="34" charset="-122"/>
                <a:ea typeface="微软雅黑" pitchFamily="34" charset="-122"/>
              </a:rPr>
              <a:t>，可以用于存储</a:t>
            </a:r>
            <a:r>
              <a:rPr lang="en-US" altLang="zh-CN" sz="1600">
                <a:solidFill>
                  <a:srgbClr val="4BACC6">
                    <a:lumMod val="75000"/>
                  </a:srgbClr>
                </a:solidFill>
                <a:latin typeface="微软雅黑" pitchFamily="34" charset="-122"/>
                <a:ea typeface="微软雅黑" pitchFamily="34" charset="-122"/>
              </a:rPr>
              <a:t>NumPy</a:t>
            </a:r>
            <a:r>
              <a:rPr lang="zh-CN" altLang="en-US" sz="1600" smtClean="0">
                <a:solidFill>
                  <a:srgbClr val="4BACC6">
                    <a:lumMod val="75000"/>
                  </a:srgbClr>
                </a:solidFill>
                <a:latin typeface="微软雅黑" pitchFamily="34" charset="-122"/>
                <a:ea typeface="微软雅黑" pitchFamily="34" charset="-122"/>
              </a:rPr>
              <a:t>数组。</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也提供了一种</a:t>
            </a:r>
            <a:r>
              <a:rPr lang="en-US" altLang="zh-CN" sz="1600" smtClean="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格式，可将</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对象存储</a:t>
            </a:r>
            <a:r>
              <a:rPr lang="zh-CN" altLang="en-US" sz="1600" smtClean="0">
                <a:solidFill>
                  <a:srgbClr val="4BACC6">
                    <a:lumMod val="75000"/>
                  </a:srgbClr>
                </a:solidFill>
                <a:latin typeface="微软雅黑" pitchFamily="34" charset="-122"/>
                <a:ea typeface="微软雅黑" pitchFamily="34" charset="-122"/>
              </a:rPr>
              <a:t>到物理存储介质，这个过程</a:t>
            </a:r>
            <a:r>
              <a:rPr lang="zh-CN" altLang="en-US" sz="1600">
                <a:solidFill>
                  <a:srgbClr val="4BACC6">
                    <a:lumMod val="75000"/>
                  </a:srgbClr>
                </a:solidFill>
                <a:latin typeface="微软雅黑" pitchFamily="34" charset="-122"/>
                <a:ea typeface="微软雅黑" pitchFamily="34" charset="-122"/>
              </a:rPr>
              <a:t>叫作</a:t>
            </a:r>
            <a:r>
              <a:rPr lang="zh-CN" altLang="en-US" sz="1600" b="1">
                <a:solidFill>
                  <a:srgbClr val="4BACC6">
                    <a:lumMod val="75000"/>
                  </a:srgbClr>
                </a:solidFill>
                <a:latin typeface="微软雅黑" pitchFamily="34" charset="-122"/>
                <a:ea typeface="微软雅黑" pitchFamily="34" charset="-122"/>
              </a:rPr>
              <a:t>序列化（</a:t>
            </a:r>
            <a:r>
              <a:rPr lang="en-US" altLang="zh-CN" sz="1600" b="1">
                <a:solidFill>
                  <a:srgbClr val="4BACC6">
                    <a:lumMod val="75000"/>
                  </a:srgbClr>
                </a:solidFill>
                <a:latin typeface="微软雅黑" pitchFamily="34" charset="-122"/>
                <a:ea typeface="微软雅黑" pitchFamily="34" charset="-122"/>
              </a:rPr>
              <a:t>pickling</a:t>
            </a:r>
            <a:r>
              <a:rPr lang="zh-CN" altLang="en-US" sz="1600" b="1">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。之后我们可以从存储器中重建该</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对象，这个逆过程称为</a:t>
            </a:r>
            <a:r>
              <a:rPr lang="zh-CN" altLang="en-US" sz="1600" b="1">
                <a:solidFill>
                  <a:srgbClr val="4BACC6">
                    <a:lumMod val="75000"/>
                  </a:srgbClr>
                </a:solidFill>
                <a:latin typeface="微软雅黑" pitchFamily="34" charset="-122"/>
                <a:ea typeface="微软雅黑" pitchFamily="34" charset="-122"/>
              </a:rPr>
              <a:t>反序列化（</a:t>
            </a:r>
            <a:r>
              <a:rPr lang="en-US" altLang="zh-CN" sz="1600" b="1">
                <a:solidFill>
                  <a:srgbClr val="4BACC6">
                    <a:lumMod val="75000"/>
                  </a:srgbClr>
                </a:solidFill>
                <a:latin typeface="微软雅黑" pitchFamily="34" charset="-122"/>
                <a:ea typeface="微软雅黑" pitchFamily="34" charset="-122"/>
              </a:rPr>
              <a:t>unpickling</a:t>
            </a:r>
            <a:r>
              <a:rPr lang="zh-CN" altLang="en-US"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序列化技术经过多年的发展，已经出现了多种</a:t>
            </a:r>
            <a:r>
              <a:rPr lang="en-US" altLang="zh-CN" sz="1600">
                <a:solidFill>
                  <a:srgbClr val="4BACC6">
                    <a:lumMod val="75000"/>
                  </a:srgbClr>
                </a:solidFill>
                <a:latin typeface="微软雅黑" pitchFamily="34" charset="-122"/>
                <a:ea typeface="微软雅黑" pitchFamily="34" charset="-122"/>
              </a:rPr>
              <a:t>pickle</a:t>
            </a:r>
            <a:r>
              <a:rPr lang="zh-CN" altLang="en-US" sz="1600" smtClean="0">
                <a:solidFill>
                  <a:srgbClr val="4BACC6">
                    <a:lumMod val="75000"/>
                  </a:srgbClr>
                </a:solidFill>
                <a:latin typeface="微软雅黑" pitchFamily="34" charset="-122"/>
                <a:ea typeface="微软雅黑" pitchFamily="34" charset="-122"/>
              </a:rPr>
              <a:t>协议。对于序列化过程，一般建议使用</a:t>
            </a:r>
            <a:r>
              <a:rPr lang="en-US" altLang="zh-CN" sz="1600">
                <a:solidFill>
                  <a:srgbClr val="4BACC6">
                    <a:lumMod val="75000"/>
                  </a:srgbClr>
                </a:solidFill>
                <a:latin typeface="微软雅黑" pitchFamily="34" charset="-122"/>
                <a:ea typeface="微软雅黑" pitchFamily="34" charset="-122"/>
              </a:rPr>
              <a:t>cPickle</a:t>
            </a:r>
            <a:r>
              <a:rPr lang="zh-CN" altLang="en-US" sz="1600" smtClean="0">
                <a:solidFill>
                  <a:srgbClr val="4BACC6">
                    <a:lumMod val="75000"/>
                  </a:srgbClr>
                </a:solidFill>
                <a:latin typeface="微软雅黑" pitchFamily="34" charset="-122"/>
                <a:ea typeface="微软雅黑" pitchFamily="34" charset="-122"/>
              </a:rPr>
              <a:t>模块，</a:t>
            </a:r>
            <a:r>
              <a:rPr lang="zh-CN" altLang="en-US" sz="1600">
                <a:solidFill>
                  <a:srgbClr val="4BACC6">
                    <a:lumMod val="75000"/>
                  </a:srgbClr>
                </a:solidFill>
                <a:latin typeface="微软雅黑" pitchFamily="34" charset="-122"/>
                <a:ea typeface="微软雅黑" pitchFamily="34" charset="-122"/>
              </a:rPr>
              <a:t>因为它是由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a:t>
            </a:r>
            <a:r>
              <a:rPr lang="zh-CN" altLang="en-US" sz="1600" smtClean="0">
                <a:solidFill>
                  <a:srgbClr val="4BACC6">
                    <a:lumMod val="75000"/>
                  </a:srgbClr>
                </a:solidFill>
                <a:latin typeface="微软雅黑" pitchFamily="34" charset="-122"/>
                <a:ea typeface="微软雅黑" pitchFamily="34" charset="-122"/>
              </a:rPr>
              <a:t>所以在性能方面更胜一筹。</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2926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二进制</a:t>
            </a:r>
            <a:r>
              <a:rPr lang="en-US" altLang="zh-CN" b="1">
                <a:solidFill>
                  <a:schemeClr val="accent5">
                    <a:lumMod val="50000"/>
                  </a:schemeClr>
                </a:solidFill>
                <a:latin typeface="微软雅黑" pitchFamily="34" charset="-122"/>
                <a:ea typeface="微软雅黑" pitchFamily="34" charset="-122"/>
              </a:rPr>
              <a:t>.npy</a:t>
            </a:r>
            <a:r>
              <a:rPr lang="zh-CN" altLang="en-US" b="1">
                <a:solidFill>
                  <a:schemeClr val="accent5">
                    <a:lumMod val="50000"/>
                  </a:schemeClr>
                </a:solidFill>
                <a:latin typeface="微软雅黑" pitchFamily="34" charset="-122"/>
                <a:ea typeface="微软雅黑" pitchFamily="34" charset="-122"/>
              </a:rPr>
              <a:t>与</a:t>
            </a:r>
            <a:r>
              <a:rPr lang="en-US" altLang="zh-CN" b="1">
                <a:solidFill>
                  <a:schemeClr val="accent5">
                    <a:lumMod val="50000"/>
                  </a:schemeClr>
                </a:solidFill>
                <a:latin typeface="微软雅黑" pitchFamily="34" charset="-122"/>
                <a:ea typeface="微软雅黑" pitchFamily="34" charset="-122"/>
              </a:rPr>
              <a:t>pickle</a:t>
            </a:r>
            <a:r>
              <a:rPr lang="zh-CN" altLang="en-US" b="1" smtClean="0">
                <a:solidFill>
                  <a:schemeClr val="accent5">
                    <a:lumMod val="50000"/>
                  </a:schemeClr>
                </a:solidFill>
                <a:latin typeface="微软雅黑" pitchFamily="34" charset="-122"/>
                <a:ea typeface="微软雅黑" pitchFamily="34" charset="-122"/>
              </a:rPr>
              <a:t>格式</a:t>
            </a:r>
            <a:endParaRPr lang="zh-CN" altLang="en-US" b="1">
              <a:solidFill>
                <a:schemeClr val="accent5">
                  <a:lumMod val="50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772816"/>
            <a:ext cx="44577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406228"/>
            <a:ext cx="3067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3"/>
                                        </p:tgtEl>
                                        <p:attrNameLst>
                                          <p:attrName>ppt_w</p:attrName>
                                        </p:attrNameLst>
                                      </p:cBhvr>
                                      <p:tavLst>
                                        <p:tav tm="0">
                                          <p:val>
                                            <p:strVal val="ppt_w"/>
                                          </p:val>
                                        </p:tav>
                                        <p:tav tm="100000">
                                          <p:val>
                                            <p:fltVal val="0"/>
                                          </p:val>
                                        </p:tav>
                                      </p:tavLst>
                                    </p:anim>
                                    <p:anim calcmode="lin" valueType="num">
                                      <p:cBhvr>
                                        <p:cTn id="14" dur="500"/>
                                        <p:tgtEl>
                                          <p:spTgt spid="2053"/>
                                        </p:tgtEl>
                                        <p:attrNameLst>
                                          <p:attrName>ppt_h</p:attrName>
                                        </p:attrNameLst>
                                      </p:cBhvr>
                                      <p:tavLst>
                                        <p:tav tm="0">
                                          <p:val>
                                            <p:strVal val="ppt_h"/>
                                          </p:val>
                                        </p:tav>
                                        <p:tav tm="100000">
                                          <p:val>
                                            <p:fltVal val="0"/>
                                          </p:val>
                                        </p:tav>
                                      </p:tavLst>
                                    </p:anim>
                                    <p:animEffect transition="out" filter="fade">
                                      <p:cBhvr>
                                        <p:cTn id="15" dur="500"/>
                                        <p:tgtEl>
                                          <p:spTgt spid="2053"/>
                                        </p:tgtEl>
                                      </p:cBhvr>
                                    </p:animEffect>
                                    <p:set>
                                      <p:cBhvr>
                                        <p:cTn id="16" dur="1" fill="hold">
                                          <p:stCondLst>
                                            <p:cond delay="499"/>
                                          </p:stCondLst>
                                        </p:cTn>
                                        <p:tgtEl>
                                          <p:spTgt spid="20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a:t>
            </a:r>
            <a:r>
              <a:rPr lang="zh-CN" altLang="en-US" b="1">
                <a:solidFill>
                  <a:schemeClr val="accent5">
                    <a:lumMod val="50000"/>
                  </a:schemeClr>
                </a:solidFill>
                <a:latin typeface="微软雅黑" pitchFamily="34" charset="-122"/>
                <a:ea typeface="微软雅黑" pitchFamily="34" charset="-122"/>
              </a:rPr>
              <a:t>数据</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(Hierarchical Data Format) </a:t>
            </a:r>
            <a:r>
              <a:rPr lang="zh-CN" altLang="en-US" sz="1600">
                <a:solidFill>
                  <a:srgbClr val="4BACC6">
                    <a:lumMod val="75000"/>
                  </a:srgbClr>
                </a:solidFill>
                <a:latin typeface="微软雅黑" pitchFamily="34" charset="-122"/>
                <a:ea typeface="微软雅黑" pitchFamily="34" charset="-122"/>
              </a:rPr>
              <a:t>由美国伊利诺伊大学厄巴纳</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香槟分校 </a:t>
            </a:r>
            <a:r>
              <a:rPr lang="en-US" altLang="zh-CN" sz="1600">
                <a:solidFill>
                  <a:srgbClr val="4BACC6">
                    <a:lumMod val="75000"/>
                  </a:srgbClr>
                </a:solidFill>
                <a:latin typeface="微软雅黑" pitchFamily="34" charset="-122"/>
                <a:ea typeface="微软雅黑" pitchFamily="34" charset="-122"/>
              </a:rPr>
              <a:t>UIUC (University of Illinois at Urbana-Champaign) </a:t>
            </a:r>
            <a:r>
              <a:rPr lang="zh-CN" altLang="en-US" sz="1600">
                <a:solidFill>
                  <a:srgbClr val="4BACC6">
                    <a:lumMod val="75000"/>
                  </a:srgbClr>
                </a:solidFill>
                <a:latin typeface="微软雅黑" pitchFamily="34" charset="-122"/>
                <a:ea typeface="微软雅黑" pitchFamily="34" charset="-122"/>
              </a:rPr>
              <a:t>开发，是一种常见的跨平台数据</a:t>
            </a:r>
            <a:r>
              <a:rPr lang="zh-CN" altLang="en-US" sz="1600" smtClean="0">
                <a:solidFill>
                  <a:srgbClr val="4BACC6">
                    <a:lumMod val="75000"/>
                  </a:srgbClr>
                </a:solidFill>
                <a:latin typeface="微软雅黑" pitchFamily="34" charset="-122"/>
                <a:ea typeface="微软雅黑" pitchFamily="34" charset="-122"/>
              </a:rPr>
              <a:t>储存</a:t>
            </a:r>
            <a:r>
              <a:rPr lang="zh-CN" altLang="en-US" sz="1600">
                <a:solidFill>
                  <a:srgbClr val="4BACC6">
                    <a:lumMod val="75000"/>
                  </a:srgbClr>
                </a:solidFill>
                <a:latin typeface="微软雅黑" pitchFamily="34" charset="-122"/>
                <a:ea typeface="微软雅黑" pitchFamily="34" charset="-122"/>
              </a:rPr>
              <a:t>方案</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可以存储不同类型的图像和数码数据，并且可以在不同类型的机器上传输</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文件一般以 </a:t>
            </a:r>
            <a:r>
              <a:rPr lang="en-US" altLang="zh-CN" sz="1600">
                <a:solidFill>
                  <a:srgbClr val="4BACC6">
                    <a:lumMod val="75000"/>
                  </a:srgbClr>
                </a:solidFill>
                <a:latin typeface="微软雅黑" pitchFamily="34" charset="-122"/>
                <a:ea typeface="微软雅黑" pitchFamily="34" charset="-122"/>
              </a:rPr>
              <a:t>.h5 </a:t>
            </a:r>
            <a:r>
              <a:rPr lang="zh-CN" altLang="en-US" sz="1600">
                <a:solidFill>
                  <a:srgbClr val="4BACC6">
                    <a:lumMod val="75000"/>
                  </a:srgbClr>
                </a:solidFill>
                <a:latin typeface="微软雅黑" pitchFamily="34" charset="-122"/>
                <a:ea typeface="微软雅黑" pitchFamily="34" charset="-122"/>
              </a:rPr>
              <a:t>或者 </a:t>
            </a:r>
            <a:r>
              <a:rPr lang="en-US" altLang="zh-CN" sz="1600">
                <a:solidFill>
                  <a:srgbClr val="4BACC6">
                    <a:lumMod val="75000"/>
                  </a:srgbClr>
                </a:solidFill>
                <a:latin typeface="微软雅黑" pitchFamily="34" charset="-122"/>
                <a:ea typeface="微软雅黑" pitchFamily="34" charset="-122"/>
              </a:rPr>
              <a:t>.hdf5 </a:t>
            </a:r>
            <a:r>
              <a:rPr lang="zh-CN" altLang="en-US" sz="1600">
                <a:solidFill>
                  <a:srgbClr val="4BACC6">
                    <a:lumMod val="75000"/>
                  </a:srgbClr>
                </a:solidFill>
                <a:latin typeface="微软雅黑" pitchFamily="34" charset="-122"/>
                <a:ea typeface="微软雅黑" pitchFamily="34" charset="-122"/>
              </a:rPr>
              <a:t>作为后缀名，需要专门的软件才能打开预览文件的内容。</a:t>
            </a:r>
            <a:r>
              <a:rPr lang="en-US" altLang="zh-CN" sz="1600">
                <a:solidFill>
                  <a:srgbClr val="4BACC6">
                    <a:lumMod val="75000"/>
                  </a:srgbClr>
                </a:solidFill>
                <a:latin typeface="微软雅黑" pitchFamily="34" charset="-122"/>
                <a:ea typeface="微软雅黑" pitchFamily="34" charset="-122"/>
              </a:rPr>
              <a:t>HDF5 </a:t>
            </a:r>
            <a:r>
              <a:rPr lang="zh-CN" altLang="en-US" sz="1600" smtClean="0">
                <a:solidFill>
                  <a:srgbClr val="4BACC6">
                    <a:lumMod val="75000"/>
                  </a:srgbClr>
                </a:solidFill>
                <a:latin typeface="微软雅黑" pitchFamily="34" charset="-122"/>
                <a:ea typeface="微软雅黑" pitchFamily="34" charset="-122"/>
              </a:rPr>
              <a:t>文件使用</a:t>
            </a:r>
            <a:r>
              <a:rPr lang="en-US" altLang="zh-CN" sz="1600" smtClean="0">
                <a:solidFill>
                  <a:srgbClr val="4BACC6">
                    <a:lumMod val="75000"/>
                  </a:srgbClr>
                </a:solidFill>
                <a:latin typeface="微软雅黑" pitchFamily="34" charset="-122"/>
                <a:ea typeface="微软雅黑" pitchFamily="34" charset="-122"/>
              </a:rPr>
              <a:t> </a:t>
            </a:r>
            <a:r>
              <a:rPr lang="en-US" altLang="zh-CN" sz="1600">
                <a:solidFill>
                  <a:srgbClr val="4BACC6">
                    <a:lumMod val="75000"/>
                  </a:srgbClr>
                </a:solidFill>
                <a:latin typeface="微软雅黑" pitchFamily="34" charset="-122"/>
                <a:ea typeface="微软雅黑" pitchFamily="34" charset="-122"/>
              </a:rPr>
              <a:t>Groups </a:t>
            </a:r>
            <a:r>
              <a:rPr lang="zh-CN" altLang="en-US" sz="1600">
                <a:solidFill>
                  <a:srgbClr val="4BACC6">
                    <a:lumMod val="75000"/>
                  </a:srgbClr>
                </a:solidFill>
                <a:latin typeface="微软雅黑" pitchFamily="34" charset="-122"/>
                <a:ea typeface="微软雅黑" pitchFamily="34" charset="-122"/>
              </a:rPr>
              <a:t>和 </a:t>
            </a:r>
            <a:r>
              <a:rPr lang="en-US" altLang="zh-CN" sz="1600" smtClean="0">
                <a:solidFill>
                  <a:srgbClr val="4BACC6">
                    <a:lumMod val="75000"/>
                  </a:srgbClr>
                </a:solidFill>
                <a:latin typeface="微软雅黑" pitchFamily="34" charset="-122"/>
                <a:ea typeface="微软雅黑" pitchFamily="34" charset="-122"/>
              </a:rPr>
              <a:t>Datasets </a:t>
            </a:r>
            <a:r>
              <a:rPr lang="zh-CN" altLang="en-US" sz="1600" smtClean="0">
                <a:solidFill>
                  <a:srgbClr val="4BACC6">
                    <a:lumMod val="75000"/>
                  </a:srgbClr>
                </a:solidFill>
                <a:latin typeface="微软雅黑" pitchFamily="34" charset="-122"/>
                <a:ea typeface="微软雅黑" pitchFamily="34" charset="-122"/>
              </a:rPr>
              <a:t>这两种数据结构来组织数据。</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37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a:p>
            <a:pPr latinLnBrk="0">
              <a:lnSpc>
                <a:spcPct val="150000"/>
              </a:lnSpc>
            </a:pPr>
            <a:r>
              <a:rPr lang="en-US" altLang="zh-CN" sz="1600" b="1" smtClean="0">
                <a:solidFill>
                  <a:schemeClr val="accent5">
                    <a:lumMod val="75000"/>
                  </a:schemeClr>
                </a:solidFill>
                <a:latin typeface="微软雅黑" pitchFamily="34" charset="-122"/>
                <a:ea typeface="微软雅黑" pitchFamily="34" charset="-122"/>
              </a:rPr>
              <a:t>Groups</a:t>
            </a:r>
            <a:r>
              <a:rPr lang="zh-CN" altLang="en-US" sz="1600" smtClean="0">
                <a:solidFill>
                  <a:schemeClr val="accent5">
                    <a:lumMod val="75000"/>
                  </a:schemeClr>
                </a:solidFill>
                <a:latin typeface="微软雅黑" pitchFamily="34" charset="-122"/>
                <a:ea typeface="微软雅黑" pitchFamily="34" charset="-122"/>
              </a:rPr>
              <a:t>：类似于文件夹，每个 </a:t>
            </a:r>
            <a:r>
              <a:rPr lang="en-US" altLang="zh-CN" sz="1600" smtClean="0">
                <a:solidFill>
                  <a:schemeClr val="accent5">
                    <a:lumMod val="75000"/>
                  </a:schemeClr>
                </a:solidFill>
                <a:latin typeface="微软雅黑" pitchFamily="34" charset="-122"/>
                <a:ea typeface="微软雅黑" pitchFamily="34" charset="-122"/>
              </a:rPr>
              <a:t>HDF5 </a:t>
            </a:r>
            <a:r>
              <a:rPr lang="zh-CN" altLang="en-US" sz="1600" smtClean="0">
                <a:solidFill>
                  <a:schemeClr val="accent5">
                    <a:lumMod val="75000"/>
                  </a:schemeClr>
                </a:solidFill>
                <a:latin typeface="微软雅黑" pitchFamily="34" charset="-122"/>
                <a:ea typeface="微软雅黑" pitchFamily="34" charset="-122"/>
              </a:rPr>
              <a:t>文件其实就是根目录 </a:t>
            </a:r>
            <a:r>
              <a:rPr lang="en-US" altLang="zh-CN" sz="1600" smtClean="0">
                <a:solidFill>
                  <a:schemeClr val="accent5">
                    <a:lumMod val="75000"/>
                  </a:schemeClr>
                </a:solidFill>
                <a:latin typeface="微软雅黑" pitchFamily="34" charset="-122"/>
                <a:ea typeface="微软雅黑" pitchFamily="34" charset="-122"/>
              </a:rPr>
              <a:t>(root) group‘/’</a:t>
            </a:r>
          </a:p>
          <a:p>
            <a:pPr latinLnBrk="0">
              <a:lnSpc>
                <a:spcPct val="150000"/>
              </a:lnSpc>
            </a:pPr>
            <a:r>
              <a:rPr lang="en-US" altLang="zh-CN" sz="1600" b="1" smtClean="0">
                <a:solidFill>
                  <a:srgbClr val="4BACC6">
                    <a:lumMod val="75000"/>
                  </a:srgbClr>
                </a:solidFill>
                <a:latin typeface="微软雅黑" pitchFamily="34" charset="-122"/>
                <a:ea typeface="微软雅黑" pitchFamily="34" charset="-122"/>
              </a:rPr>
              <a:t>Datasets</a:t>
            </a:r>
            <a:r>
              <a:rPr lang="zh-CN" altLang="en-US" sz="1600" smtClean="0">
                <a:solidFill>
                  <a:srgbClr val="4BACC6">
                    <a:lumMod val="75000"/>
                  </a:srgbClr>
                </a:solidFill>
                <a:latin typeface="微软雅黑" pitchFamily="34" charset="-122"/>
                <a:ea typeface="微软雅黑" pitchFamily="34" charset="-122"/>
              </a:rPr>
              <a:t>：类似于 </a:t>
            </a:r>
            <a:r>
              <a:rPr lang="en-US" altLang="zh-CN" sz="1600" smtClean="0">
                <a:solidFill>
                  <a:srgbClr val="4BACC6">
                    <a:lumMod val="75000"/>
                  </a:srgbClr>
                </a:solidFill>
                <a:latin typeface="微软雅黑" pitchFamily="34" charset="-122"/>
                <a:ea typeface="微软雅黑" pitchFamily="34" charset="-122"/>
              </a:rPr>
              <a:t>NumPy </a:t>
            </a:r>
            <a:r>
              <a:rPr lang="zh-CN" altLang="en-US" sz="1600" smtClean="0">
                <a:solidFill>
                  <a:srgbClr val="4BACC6">
                    <a:lumMod val="75000"/>
                  </a:srgbClr>
                </a:solidFill>
                <a:latin typeface="微软雅黑" pitchFamily="34" charset="-122"/>
                <a:ea typeface="微软雅黑" pitchFamily="34" charset="-122"/>
              </a:rPr>
              <a:t>中的数组 </a:t>
            </a:r>
            <a:r>
              <a:rPr lang="en-US" altLang="zh-CN" sz="1600" smtClean="0">
                <a:solidFill>
                  <a:srgbClr val="4BACC6">
                    <a:lumMod val="75000"/>
                  </a:srgbClr>
                </a:solidFill>
                <a:latin typeface="微软雅黑" pitchFamily="34" charset="-122"/>
                <a:ea typeface="微软雅黑" pitchFamily="34" charset="-122"/>
              </a:rPr>
              <a:t>array</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原始数据</a:t>
            </a:r>
            <a:r>
              <a:rPr lang="en-US" altLang="zh-CN" sz="1600" smtClean="0">
                <a:solidFill>
                  <a:srgbClr val="4BACC6">
                    <a:lumMod val="75000"/>
                  </a:srgbClr>
                </a:solidFill>
                <a:latin typeface="微软雅黑" pitchFamily="34" charset="-122"/>
                <a:ea typeface="微软雅黑" pitchFamily="34" charset="-122"/>
              </a:rPr>
              <a:t>—raw data</a:t>
            </a:r>
          </a:p>
          <a:p>
            <a:pPr marL="628650" lvl="0" indent="-285750" latinLnBrk="0">
              <a:lnSpc>
                <a:spcPct val="150000"/>
              </a:lnSpc>
              <a:buFont typeface="Wingdings" pitchFamily="2" charset="2"/>
              <a:buChar char="l"/>
            </a:pPr>
            <a:r>
              <a:rPr lang="zh-CN" altLang="en-US" sz="1600" b="1" smtClean="0">
                <a:solidFill>
                  <a:srgbClr val="4BACC6">
                    <a:lumMod val="75000"/>
                  </a:srgbClr>
                </a:solidFill>
                <a:latin typeface="微软雅黑" pitchFamily="34" charset="-122"/>
                <a:ea typeface="微软雅黑" pitchFamily="34" charset="-122"/>
              </a:rPr>
              <a:t>元数据</a:t>
            </a:r>
            <a:r>
              <a:rPr lang="en-US" altLang="zh-CN" sz="1600" smtClean="0">
                <a:solidFill>
                  <a:srgbClr val="4BACC6">
                    <a:lumMod val="75000"/>
                  </a:srgbClr>
                </a:solidFill>
                <a:latin typeface="微软雅黑" pitchFamily="34" charset="-122"/>
                <a:ea typeface="微软雅黑" pitchFamily="34" charset="-122"/>
              </a:rPr>
              <a:t>—metadata</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Dataspace </a:t>
            </a:r>
            <a:r>
              <a:rPr lang="zh-CN" altLang="en-US" sz="1600" smtClean="0">
                <a:solidFill>
                  <a:srgbClr val="4BACC6">
                    <a:lumMod val="75000"/>
                  </a:srgbClr>
                </a:solidFill>
                <a:latin typeface="微软雅黑" pitchFamily="34" charset="-122"/>
                <a:ea typeface="微软雅黑" pitchFamily="34" charset="-122"/>
              </a:rPr>
              <a:t>给出原始数据的秩 </a:t>
            </a:r>
            <a:r>
              <a:rPr lang="en-US" altLang="zh-CN" sz="1600" smtClean="0">
                <a:solidFill>
                  <a:srgbClr val="4BACC6">
                    <a:lumMod val="75000"/>
                  </a:srgbClr>
                </a:solidFill>
                <a:latin typeface="微软雅黑" pitchFamily="34" charset="-122"/>
                <a:ea typeface="微软雅黑" pitchFamily="34" charset="-122"/>
              </a:rPr>
              <a:t>(Rank) </a:t>
            </a:r>
            <a:r>
              <a:rPr lang="zh-CN" altLang="en-US" sz="1600" smtClean="0">
                <a:solidFill>
                  <a:srgbClr val="4BACC6">
                    <a:lumMod val="75000"/>
                  </a:srgbClr>
                </a:solidFill>
                <a:latin typeface="微软雅黑" pitchFamily="34" charset="-122"/>
                <a:ea typeface="微软雅黑" pitchFamily="34" charset="-122"/>
              </a:rPr>
              <a:t>和维度 </a:t>
            </a:r>
            <a:r>
              <a:rPr lang="en-US" altLang="zh-CN" sz="1600" smtClean="0">
                <a:solidFill>
                  <a:srgbClr val="4BACC6">
                    <a:lumMod val="75000"/>
                  </a:srgbClr>
                </a:solidFill>
                <a:latin typeface="微软雅黑" pitchFamily="34" charset="-122"/>
                <a:ea typeface="微软雅黑" pitchFamily="34" charset="-122"/>
              </a:rPr>
              <a:t>(dimension)</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Datatype </a:t>
            </a:r>
            <a:r>
              <a:rPr lang="zh-CN" altLang="en-US" sz="1600" smtClean="0">
                <a:solidFill>
                  <a:srgbClr val="4BACC6">
                    <a:lumMod val="75000"/>
                  </a:srgbClr>
                </a:solidFill>
                <a:latin typeface="微软雅黑" pitchFamily="34" charset="-122"/>
                <a:ea typeface="微软雅黑" pitchFamily="34" charset="-122"/>
              </a:rPr>
              <a:t>给出数据类型</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Properties </a:t>
            </a:r>
            <a:r>
              <a:rPr lang="zh-CN" altLang="en-US" sz="1600" smtClean="0">
                <a:solidFill>
                  <a:srgbClr val="4BACC6">
                    <a:lumMod val="75000"/>
                  </a:srgbClr>
                </a:solidFill>
                <a:latin typeface="微软雅黑" pitchFamily="34" charset="-122"/>
                <a:ea typeface="微软雅黑" pitchFamily="34" charset="-122"/>
              </a:rPr>
              <a:t>说明该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的分块储存以及压缩情况</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a:t>
            </a:r>
            <a:r>
              <a:rPr lang="zh-CN" altLang="en-US" sz="1600" smtClean="0">
                <a:solidFill>
                  <a:srgbClr val="4BACC6">
                    <a:lumMod val="75000"/>
                  </a:srgbClr>
                </a:solidFill>
                <a:latin typeface="微软雅黑" pitchFamily="34" charset="-122"/>
                <a:ea typeface="微软雅黑" pitchFamily="34" charset="-122"/>
              </a:rPr>
              <a:t>：提高子集访问效率</a:t>
            </a:r>
            <a:endParaRPr lang="en-US" altLang="zh-CN" sz="1600" smtClean="0">
              <a:solidFill>
                <a:srgbClr val="4BACC6">
                  <a:lumMod val="75000"/>
                </a:srgbClr>
              </a:solidFill>
              <a:latin typeface="微软雅黑" pitchFamily="34" charset="-122"/>
              <a:ea typeface="微软雅黑" pitchFamily="34" charset="-122"/>
            </a:endParaRPr>
          </a:p>
          <a:p>
            <a:pPr marL="1250950" lvl="0" indent="-285750" latinLnBrk="0">
              <a:lnSpc>
                <a:spcPct val="150000"/>
              </a:lnSpc>
              <a:buFont typeface="Wingdings" pitchFamily="2" charset="2"/>
              <a:buChar char="Ø"/>
            </a:pPr>
            <a:r>
              <a:rPr lang="en-US" altLang="zh-CN" sz="1600" smtClean="0">
                <a:solidFill>
                  <a:srgbClr val="4BACC6">
                    <a:lumMod val="75000"/>
                  </a:srgbClr>
                </a:solidFill>
                <a:latin typeface="微软雅黑" pitchFamily="34" charset="-122"/>
                <a:ea typeface="微软雅黑" pitchFamily="34" charset="-122"/>
              </a:rPr>
              <a:t>Chunked &amp; Compressed</a:t>
            </a:r>
            <a:r>
              <a:rPr lang="zh-CN" altLang="en-US" sz="1600" smtClean="0">
                <a:solidFill>
                  <a:srgbClr val="4BACC6">
                    <a:lumMod val="75000"/>
                  </a:srgbClr>
                </a:solidFill>
                <a:latin typeface="微软雅黑" pitchFamily="34" charset="-122"/>
                <a:ea typeface="微软雅黑" pitchFamily="34" charset="-122"/>
              </a:rPr>
              <a:t>：提高存储效率，传输速度</a:t>
            </a:r>
          </a:p>
          <a:p>
            <a:pPr marL="971550" lvl="0" indent="-285750" defTabSz="800100" latinLnBrk="0">
              <a:lnSpc>
                <a:spcPct val="150000"/>
              </a:lnSpc>
              <a:buFont typeface="Wingdings" pitchFamily="2" charset="2"/>
              <a:buChar char="n"/>
            </a:pPr>
            <a:r>
              <a:rPr lang="en-US" altLang="zh-CN" sz="1600" smtClean="0">
                <a:solidFill>
                  <a:srgbClr val="4BACC6">
                    <a:lumMod val="75000"/>
                  </a:srgbClr>
                </a:solidFill>
                <a:latin typeface="微软雅黑" pitchFamily="34" charset="-122"/>
                <a:ea typeface="微软雅黑" pitchFamily="34" charset="-122"/>
              </a:rPr>
              <a:t>Attributes </a:t>
            </a:r>
            <a:r>
              <a:rPr lang="zh-CN" altLang="en-US" sz="1600" smtClean="0">
                <a:solidFill>
                  <a:srgbClr val="4BACC6">
                    <a:lumMod val="75000"/>
                  </a:srgbClr>
                </a:solidFill>
                <a:latin typeface="微软雅黑" pitchFamily="34" charset="-122"/>
                <a:ea typeface="微软雅黑" pitchFamily="34" charset="-122"/>
              </a:rPr>
              <a:t>为该 </a:t>
            </a:r>
            <a:r>
              <a:rPr lang="en-US" altLang="zh-CN" sz="1600" smtClean="0">
                <a:solidFill>
                  <a:srgbClr val="4BACC6">
                    <a:lumMod val="75000"/>
                  </a:srgbClr>
                </a:solidFill>
                <a:latin typeface="微软雅黑" pitchFamily="34" charset="-122"/>
                <a:ea typeface="微软雅黑" pitchFamily="34" charset="-122"/>
              </a:rPr>
              <a:t>dataset </a:t>
            </a:r>
            <a:r>
              <a:rPr lang="zh-CN" altLang="en-US" sz="1600" smtClean="0">
                <a:solidFill>
                  <a:srgbClr val="4BACC6">
                    <a:lumMod val="75000"/>
                  </a:srgbClr>
                </a:solidFill>
                <a:latin typeface="微软雅黑" pitchFamily="34" charset="-122"/>
                <a:ea typeface="微软雅黑" pitchFamily="34" charset="-122"/>
              </a:rPr>
              <a:t>的其他自定义属性</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3565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a:t>
            </a:r>
            <a:r>
              <a:rPr lang="zh-CN" altLang="en-US" b="1" smtClean="0">
                <a:solidFill>
                  <a:schemeClr val="accent5">
                    <a:lumMod val="50000"/>
                  </a:schemeClr>
                </a:solidFill>
                <a:latin typeface="微软雅黑" pitchFamily="34" charset="-122"/>
                <a:ea typeface="微软雅黑" pitchFamily="34" charset="-122"/>
              </a:rPr>
              <a:t>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1916832"/>
            <a:ext cx="551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43113"/>
            <a:ext cx="537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424113"/>
            <a:ext cx="5257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2009775"/>
            <a:ext cx="4686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7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p:cTn id="21" dur="500" fill="hold"/>
                                        <p:tgtEl>
                                          <p:spTgt spid="5122"/>
                                        </p:tgtEl>
                                        <p:attrNameLst>
                                          <p:attrName>ppt_w</p:attrName>
                                        </p:attrNameLst>
                                      </p:cBhvr>
                                      <p:tavLst>
                                        <p:tav tm="0">
                                          <p:val>
                                            <p:fltVal val="0"/>
                                          </p:val>
                                        </p:tav>
                                        <p:tav tm="100000">
                                          <p:val>
                                            <p:strVal val="#ppt_w"/>
                                          </p:val>
                                        </p:tav>
                                      </p:tavLst>
                                    </p:anim>
                                    <p:anim calcmode="lin" valueType="num">
                                      <p:cBhvr>
                                        <p:cTn id="22" dur="500" fill="hold"/>
                                        <p:tgtEl>
                                          <p:spTgt spid="5122"/>
                                        </p:tgtEl>
                                        <p:attrNameLst>
                                          <p:attrName>ppt_h</p:attrName>
                                        </p:attrNameLst>
                                      </p:cBhvr>
                                      <p:tavLst>
                                        <p:tav tm="0">
                                          <p:val>
                                            <p:fltVal val="0"/>
                                          </p:val>
                                        </p:tav>
                                        <p:tav tm="100000">
                                          <p:val>
                                            <p:strVal val="#ppt_h"/>
                                          </p:val>
                                        </p:tav>
                                      </p:tavLst>
                                    </p:anim>
                                    <p:animEffect transition="in" filter="fade">
                                      <p:cBhvr>
                                        <p:cTn id="23" dur="5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2"/>
                                        </p:tgtEl>
                                        <p:attrNameLst>
                                          <p:attrName>ppt_w</p:attrName>
                                        </p:attrNameLst>
                                      </p:cBhvr>
                                      <p:tavLst>
                                        <p:tav tm="0">
                                          <p:val>
                                            <p:strVal val="ppt_w"/>
                                          </p:val>
                                        </p:tav>
                                        <p:tav tm="100000">
                                          <p:val>
                                            <p:fltVal val="0"/>
                                          </p:val>
                                        </p:tav>
                                      </p:tavLst>
                                    </p:anim>
                                    <p:anim calcmode="lin" valueType="num">
                                      <p:cBhvr>
                                        <p:cTn id="28" dur="500"/>
                                        <p:tgtEl>
                                          <p:spTgt spid="5122"/>
                                        </p:tgtEl>
                                        <p:attrNameLst>
                                          <p:attrName>ppt_h</p:attrName>
                                        </p:attrNameLst>
                                      </p:cBhvr>
                                      <p:tavLst>
                                        <p:tav tm="0">
                                          <p:val>
                                            <p:strVal val="ppt_h"/>
                                          </p:val>
                                        </p:tav>
                                        <p:tav tm="100000">
                                          <p:val>
                                            <p:fltVal val="0"/>
                                          </p:val>
                                        </p:tav>
                                      </p:tavLst>
                                    </p:anim>
                                    <p:animEffect transition="out" filter="fade">
                                      <p:cBhvr>
                                        <p:cTn id="29" dur="500"/>
                                        <p:tgtEl>
                                          <p:spTgt spid="5122"/>
                                        </p:tgtEl>
                                      </p:cBhvr>
                                    </p:animEffect>
                                    <p:set>
                                      <p:cBhvr>
                                        <p:cTn id="30" dur="1" fill="hold">
                                          <p:stCondLst>
                                            <p:cond delay="499"/>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3"/>
                                        </p:tgtEl>
                                        <p:attrNameLst>
                                          <p:attrName>ppt_w</p:attrName>
                                        </p:attrNameLst>
                                      </p:cBhvr>
                                      <p:tavLst>
                                        <p:tav tm="0">
                                          <p:val>
                                            <p:strVal val="ppt_w"/>
                                          </p:val>
                                        </p:tav>
                                        <p:tav tm="100000">
                                          <p:val>
                                            <p:fltVal val="0"/>
                                          </p:val>
                                        </p:tav>
                                      </p:tavLst>
                                    </p:anim>
                                    <p:anim calcmode="lin" valueType="num">
                                      <p:cBhvr>
                                        <p:cTn id="42" dur="500"/>
                                        <p:tgtEl>
                                          <p:spTgt spid="5123"/>
                                        </p:tgtEl>
                                        <p:attrNameLst>
                                          <p:attrName>ppt_h</p:attrName>
                                        </p:attrNameLst>
                                      </p:cBhvr>
                                      <p:tavLst>
                                        <p:tav tm="0">
                                          <p:val>
                                            <p:strVal val="ppt_h"/>
                                          </p:val>
                                        </p:tav>
                                        <p:tav tm="100000">
                                          <p:val>
                                            <p:fltVal val="0"/>
                                          </p:val>
                                        </p:tav>
                                      </p:tavLst>
                                    </p:anim>
                                    <p:animEffect transition="out" filter="fade">
                                      <p:cBhvr>
                                        <p:cTn id="43" dur="500"/>
                                        <p:tgtEl>
                                          <p:spTgt spid="5123"/>
                                        </p:tgtEl>
                                      </p:cBhvr>
                                    </p:animEffect>
                                    <p:set>
                                      <p:cBhvr>
                                        <p:cTn id="44" dur="1" fill="hold">
                                          <p:stCondLst>
                                            <p:cond delay="499"/>
                                          </p:stCondLst>
                                        </p:cTn>
                                        <p:tgtEl>
                                          <p:spTgt spid="51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4"/>
                                        </p:tgtEl>
                                        <p:attrNameLst>
                                          <p:attrName>style.visibility</p:attrName>
                                        </p:attrNameLst>
                                      </p:cBhvr>
                                      <p:to>
                                        <p:strVal val="visible"/>
                                      </p:to>
                                    </p:set>
                                    <p:anim calcmode="lin" valueType="num">
                                      <p:cBhvr>
                                        <p:cTn id="49" dur="500" fill="hold"/>
                                        <p:tgtEl>
                                          <p:spTgt spid="5124"/>
                                        </p:tgtEl>
                                        <p:attrNameLst>
                                          <p:attrName>ppt_w</p:attrName>
                                        </p:attrNameLst>
                                      </p:cBhvr>
                                      <p:tavLst>
                                        <p:tav tm="0">
                                          <p:val>
                                            <p:fltVal val="0"/>
                                          </p:val>
                                        </p:tav>
                                        <p:tav tm="100000">
                                          <p:val>
                                            <p:strVal val="#ppt_w"/>
                                          </p:val>
                                        </p:tav>
                                      </p:tavLst>
                                    </p:anim>
                                    <p:anim calcmode="lin" valueType="num">
                                      <p:cBhvr>
                                        <p:cTn id="50" dur="500" fill="hold"/>
                                        <p:tgtEl>
                                          <p:spTgt spid="5124"/>
                                        </p:tgtEl>
                                        <p:attrNameLst>
                                          <p:attrName>ppt_h</p:attrName>
                                        </p:attrNameLst>
                                      </p:cBhvr>
                                      <p:tavLst>
                                        <p:tav tm="0">
                                          <p:val>
                                            <p:fltVal val="0"/>
                                          </p:val>
                                        </p:tav>
                                        <p:tav tm="100000">
                                          <p:val>
                                            <p:strVal val="#ppt_h"/>
                                          </p:val>
                                        </p:tav>
                                      </p:tavLst>
                                    </p:anim>
                                    <p:animEffect transition="in" filter="fade">
                                      <p:cBhvr>
                                        <p:cTn id="5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ector\Desktop\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68959"/>
            <a:ext cx="4438650"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908720"/>
            <a:ext cx="7776864" cy="64633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HDF5</a:t>
            </a:r>
            <a:r>
              <a:rPr lang="zh-CN" altLang="en-US" b="1" smtClean="0">
                <a:solidFill>
                  <a:schemeClr val="accent5">
                    <a:lumMod val="50000"/>
                  </a:schemeClr>
                </a:solidFill>
                <a:latin typeface="微软雅黑" pitchFamily="34" charset="-122"/>
                <a:ea typeface="微软雅黑" pitchFamily="34" charset="-122"/>
              </a:rPr>
              <a:t>储存数据</a:t>
            </a:r>
            <a:endParaRPr lang="zh-CN" altLang="en-US" b="1">
              <a:solidFill>
                <a:schemeClr val="accent5">
                  <a:lumMod val="50000"/>
                </a:schemeClr>
              </a:solidFill>
              <a:latin typeface="微软雅黑" pitchFamily="34" charset="-122"/>
              <a:ea typeface="微软雅黑" pitchFamily="34" charset="-122"/>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409" y="1772816"/>
            <a:ext cx="5117182" cy="448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40" y="1565423"/>
            <a:ext cx="5001921" cy="48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2184053"/>
            <a:ext cx="33051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 calcmode="lin" valueType="num">
                                      <p:cBhvr>
                                        <p:cTn id="21" dur="500" fill="hold"/>
                                        <p:tgtEl>
                                          <p:spTgt spid="4103"/>
                                        </p:tgtEl>
                                        <p:attrNameLst>
                                          <p:attrName>ppt_w</p:attrName>
                                        </p:attrNameLst>
                                      </p:cBhvr>
                                      <p:tavLst>
                                        <p:tav tm="0">
                                          <p:val>
                                            <p:fltVal val="0"/>
                                          </p:val>
                                        </p:tav>
                                        <p:tav tm="100000">
                                          <p:val>
                                            <p:strVal val="#ppt_w"/>
                                          </p:val>
                                        </p:tav>
                                      </p:tavLst>
                                    </p:anim>
                                    <p:anim calcmode="lin" valueType="num">
                                      <p:cBhvr>
                                        <p:cTn id="22" dur="500" fill="hold"/>
                                        <p:tgtEl>
                                          <p:spTgt spid="4103"/>
                                        </p:tgtEl>
                                        <p:attrNameLst>
                                          <p:attrName>ppt_h</p:attrName>
                                        </p:attrNameLst>
                                      </p:cBhvr>
                                      <p:tavLst>
                                        <p:tav tm="0">
                                          <p:val>
                                            <p:fltVal val="0"/>
                                          </p:val>
                                        </p:tav>
                                        <p:tav tm="100000">
                                          <p:val>
                                            <p:strVal val="#ppt_h"/>
                                          </p:val>
                                        </p:tav>
                                      </p:tavLst>
                                    </p:anim>
                                    <p:animEffect transition="in" filter="fade">
                                      <p:cBhvr>
                                        <p:cTn id="23" dur="500"/>
                                        <p:tgtEl>
                                          <p:spTgt spid="4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4103"/>
                                        </p:tgtEl>
                                        <p:attrNameLst>
                                          <p:attrName>ppt_w</p:attrName>
                                        </p:attrNameLst>
                                      </p:cBhvr>
                                      <p:tavLst>
                                        <p:tav tm="0">
                                          <p:val>
                                            <p:strVal val="ppt_w"/>
                                          </p:val>
                                        </p:tav>
                                        <p:tav tm="100000">
                                          <p:val>
                                            <p:fltVal val="0"/>
                                          </p:val>
                                        </p:tav>
                                      </p:tavLst>
                                    </p:anim>
                                    <p:anim calcmode="lin" valueType="num">
                                      <p:cBhvr>
                                        <p:cTn id="28" dur="500"/>
                                        <p:tgtEl>
                                          <p:spTgt spid="4103"/>
                                        </p:tgtEl>
                                        <p:attrNameLst>
                                          <p:attrName>ppt_h</p:attrName>
                                        </p:attrNameLst>
                                      </p:cBhvr>
                                      <p:tavLst>
                                        <p:tav tm="0">
                                          <p:val>
                                            <p:strVal val="ppt_h"/>
                                          </p:val>
                                        </p:tav>
                                        <p:tav tm="100000">
                                          <p:val>
                                            <p:fltVal val="0"/>
                                          </p:val>
                                        </p:tav>
                                      </p:tavLst>
                                    </p:anim>
                                    <p:animEffect transition="out" filter="fade">
                                      <p:cBhvr>
                                        <p:cTn id="29" dur="500"/>
                                        <p:tgtEl>
                                          <p:spTgt spid="4103"/>
                                        </p:tgtEl>
                                      </p:cBhvr>
                                    </p:animEffect>
                                    <p:set>
                                      <p:cBhvr>
                                        <p:cTn id="30" dur="1" fill="hold">
                                          <p:stCondLst>
                                            <p:cond delay="499"/>
                                          </p:stCondLst>
                                        </p:cTn>
                                        <p:tgtEl>
                                          <p:spTgt spid="4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p:cTn id="35" dur="500" fill="hold"/>
                                        <p:tgtEl>
                                          <p:spTgt spid="4105"/>
                                        </p:tgtEl>
                                        <p:attrNameLst>
                                          <p:attrName>ppt_w</p:attrName>
                                        </p:attrNameLst>
                                      </p:cBhvr>
                                      <p:tavLst>
                                        <p:tav tm="0">
                                          <p:val>
                                            <p:fltVal val="0"/>
                                          </p:val>
                                        </p:tav>
                                        <p:tav tm="100000">
                                          <p:val>
                                            <p:strVal val="#ppt_w"/>
                                          </p:val>
                                        </p:tav>
                                      </p:tavLst>
                                    </p:anim>
                                    <p:anim calcmode="lin" valueType="num">
                                      <p:cBhvr>
                                        <p:cTn id="36" dur="500" fill="hold"/>
                                        <p:tgtEl>
                                          <p:spTgt spid="4105"/>
                                        </p:tgtEl>
                                        <p:attrNameLst>
                                          <p:attrName>ppt_h</p:attrName>
                                        </p:attrNameLst>
                                      </p:cBhvr>
                                      <p:tavLst>
                                        <p:tav tm="0">
                                          <p:val>
                                            <p:fltVal val="0"/>
                                          </p:val>
                                        </p:tav>
                                        <p:tav tm="100000">
                                          <p:val>
                                            <p:strVal val="#ppt_h"/>
                                          </p:val>
                                        </p:tav>
                                      </p:tavLst>
                                    </p:anim>
                                    <p:animEffect transition="in" filter="fade">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4105"/>
                                        </p:tgtEl>
                                        <p:attrNameLst>
                                          <p:attrName>ppt_w</p:attrName>
                                        </p:attrNameLst>
                                      </p:cBhvr>
                                      <p:tavLst>
                                        <p:tav tm="0">
                                          <p:val>
                                            <p:strVal val="ppt_w"/>
                                          </p:val>
                                        </p:tav>
                                        <p:tav tm="100000">
                                          <p:val>
                                            <p:fltVal val="0"/>
                                          </p:val>
                                        </p:tav>
                                      </p:tavLst>
                                    </p:anim>
                                    <p:anim calcmode="lin" valueType="num">
                                      <p:cBhvr>
                                        <p:cTn id="42" dur="500"/>
                                        <p:tgtEl>
                                          <p:spTgt spid="4105"/>
                                        </p:tgtEl>
                                        <p:attrNameLst>
                                          <p:attrName>ppt_h</p:attrName>
                                        </p:attrNameLst>
                                      </p:cBhvr>
                                      <p:tavLst>
                                        <p:tav tm="0">
                                          <p:val>
                                            <p:strVal val="ppt_h"/>
                                          </p:val>
                                        </p:tav>
                                        <p:tav tm="100000">
                                          <p:val>
                                            <p:fltVal val="0"/>
                                          </p:val>
                                        </p:tav>
                                      </p:tavLst>
                                    </p:anim>
                                    <p:animEffect transition="out" filter="fade">
                                      <p:cBhvr>
                                        <p:cTn id="43" dur="500"/>
                                        <p:tgtEl>
                                          <p:spTgt spid="4105"/>
                                        </p:tgtEl>
                                      </p:cBhvr>
                                    </p:animEffect>
                                    <p:set>
                                      <p:cBhvr>
                                        <p:cTn id="44" dur="1" fill="hold">
                                          <p:stCondLst>
                                            <p:cond delay="499"/>
                                          </p:stCondLst>
                                        </p:cTn>
                                        <p:tgtEl>
                                          <p:spTgt spid="410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104"/>
                                        </p:tgtEl>
                                        <p:attrNameLst>
                                          <p:attrName>style.visibility</p:attrName>
                                        </p:attrNameLst>
                                      </p:cBhvr>
                                      <p:to>
                                        <p:strVal val="visible"/>
                                      </p:to>
                                    </p:set>
                                    <p:anim calcmode="lin" valueType="num">
                                      <p:cBhvr>
                                        <p:cTn id="49" dur="500" fill="hold"/>
                                        <p:tgtEl>
                                          <p:spTgt spid="4104"/>
                                        </p:tgtEl>
                                        <p:attrNameLst>
                                          <p:attrName>ppt_w</p:attrName>
                                        </p:attrNameLst>
                                      </p:cBhvr>
                                      <p:tavLst>
                                        <p:tav tm="0">
                                          <p:val>
                                            <p:fltVal val="0"/>
                                          </p:val>
                                        </p:tav>
                                        <p:tav tm="100000">
                                          <p:val>
                                            <p:strVal val="#ppt_w"/>
                                          </p:val>
                                        </p:tav>
                                      </p:tavLst>
                                    </p:anim>
                                    <p:anim calcmode="lin" valueType="num">
                                      <p:cBhvr>
                                        <p:cTn id="50" dur="500" fill="hold"/>
                                        <p:tgtEl>
                                          <p:spTgt spid="4104"/>
                                        </p:tgtEl>
                                        <p:attrNameLst>
                                          <p:attrName>ppt_h</p:attrName>
                                        </p:attrNameLst>
                                      </p:cBhvr>
                                      <p:tavLst>
                                        <p:tav tm="0">
                                          <p:val>
                                            <p:fltVal val="0"/>
                                          </p:val>
                                        </p:tav>
                                        <p:tav tm="100000">
                                          <p:val>
                                            <p:strVal val="#ppt_h"/>
                                          </p:val>
                                        </p:tav>
                                      </p:tavLst>
                                    </p:anim>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090" y="1888987"/>
            <a:ext cx="5047821" cy="308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结构文件作为</a:t>
            </a:r>
            <a:r>
              <a:rPr lang="en-US" altLang="zh-CN" sz="1600" smtClean="0">
                <a:solidFill>
                  <a:srgbClr val="4BACC6">
                    <a:lumMod val="75000"/>
                  </a:srgbClr>
                </a:solidFill>
                <a:latin typeface="微软雅黑" pitchFamily="34" charset="-122"/>
                <a:ea typeface="微软雅黑" pitchFamily="34" charset="-122"/>
              </a:rPr>
              <a:t>HDF5</a:t>
            </a:r>
            <a:r>
              <a:rPr lang="zh-CN" altLang="en-US" sz="1600">
                <a:solidFill>
                  <a:srgbClr val="4BACC6">
                    <a:lumMod val="75000"/>
                  </a:srgbClr>
                </a:solidFill>
                <a:latin typeface="微软雅黑" pitchFamily="34" charset="-122"/>
                <a:ea typeface="微软雅黑" pitchFamily="34" charset="-122"/>
              </a:rPr>
              <a:t>文件</a:t>
            </a:r>
            <a:r>
              <a:rPr lang="zh-CN" altLang="en-US" sz="1600" smtClean="0">
                <a:solidFill>
                  <a:srgbClr val="4BACC6">
                    <a:lumMod val="75000"/>
                  </a:srgbClr>
                </a:solidFill>
                <a:latin typeface="微软雅黑" pitchFamily="34" charset="-122"/>
                <a:ea typeface="微软雅黑" pitchFamily="34" charset="-122"/>
              </a:rPr>
              <a:t>的衍生版，它向</a:t>
            </a:r>
            <a:r>
              <a:rPr lang="en-US" altLang="zh-CN" sz="1600" smtClean="0">
                <a:solidFill>
                  <a:srgbClr val="4BACC6">
                    <a:lumMod val="75000"/>
                  </a:srgbClr>
                </a:solidFill>
                <a:latin typeface="微软雅黑" pitchFamily="34" charset="-122"/>
                <a:ea typeface="微软雅黑" pitchFamily="34" charset="-122"/>
              </a:rPr>
              <a:t>HDF</a:t>
            </a:r>
            <a:r>
              <a:rPr lang="zh-CN" altLang="en-US" sz="1600">
                <a:solidFill>
                  <a:srgbClr val="4BACC6">
                    <a:lumMod val="75000"/>
                  </a:srgbClr>
                </a:solidFill>
                <a:latin typeface="微软雅黑" pitchFamily="34" charset="-122"/>
                <a:ea typeface="微软雅黑" pitchFamily="34" charset="-122"/>
              </a:rPr>
              <a:t>文件中每个条目的属性添加了一些额外的</a:t>
            </a:r>
            <a:r>
              <a:rPr lang="zh-CN" altLang="en-US" sz="1600" smtClean="0">
                <a:solidFill>
                  <a:srgbClr val="4BACC6">
                    <a:lumMod val="75000"/>
                  </a:srgbClr>
                </a:solidFill>
                <a:latin typeface="微软雅黑" pitchFamily="34" charset="-122"/>
                <a:ea typeface="微软雅黑" pitchFamily="34" charset="-122"/>
              </a:rPr>
              <a:t>元数据。同时</a:t>
            </a:r>
            <a:r>
              <a:rPr lang="zh-CN" altLang="en-US" sz="1600">
                <a:solidFill>
                  <a:srgbClr val="4BACC6">
                    <a:lumMod val="75000"/>
                  </a:srgbClr>
                </a:solidFill>
                <a:latin typeface="微软雅黑" pitchFamily="34" charset="-122"/>
                <a:ea typeface="微软雅黑" pitchFamily="34" charset="-122"/>
              </a:rPr>
              <a:t>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文件的第三方库</a:t>
            </a:r>
            <a:r>
              <a:rPr lang="en-US" altLang="zh-CN" sz="1600" smtClean="0">
                <a:solidFill>
                  <a:srgbClr val="4BACC6">
                    <a:lumMod val="75000"/>
                  </a:srgbClr>
                </a:solidFill>
                <a:latin typeface="微软雅黑" pitchFamily="34" charset="-122"/>
                <a:ea typeface="微软雅黑" pitchFamily="34" charset="-122"/>
              </a:rPr>
              <a:t>tables</a:t>
            </a:r>
            <a:r>
              <a:rPr lang="zh-CN" altLang="en-US" sz="1600" smtClean="0">
                <a:solidFill>
                  <a:srgbClr val="4BACC6">
                    <a:lumMod val="75000"/>
                  </a:srgbClr>
                </a:solidFill>
                <a:latin typeface="微软雅黑" pitchFamily="34" charset="-122"/>
                <a:ea typeface="微软雅黑" pitchFamily="34" charset="-122"/>
              </a:rPr>
              <a:t>提供了一些强大的查询统计功能。</a:t>
            </a:r>
            <a:endParaRPr lang="en-US" altLang="zh-CN" sz="1600" smtClean="0">
              <a:solidFill>
                <a:srgbClr val="4BACC6">
                  <a:lumMod val="75000"/>
                </a:srgb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780928"/>
            <a:ext cx="50863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3705796"/>
            <a:ext cx="35528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1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147"/>
                                        </p:tgtEl>
                                        <p:attrNameLst>
                                          <p:attrName>ppt_w</p:attrName>
                                        </p:attrNameLst>
                                      </p:cBhvr>
                                      <p:tavLst>
                                        <p:tav tm="0">
                                          <p:val>
                                            <p:strVal val="ppt_w"/>
                                          </p:val>
                                        </p:tav>
                                        <p:tav tm="100000">
                                          <p:val>
                                            <p:fltVal val="0"/>
                                          </p:val>
                                        </p:tav>
                                      </p:tavLst>
                                    </p:anim>
                                    <p:anim calcmode="lin" valueType="num">
                                      <p:cBhvr>
                                        <p:cTn id="19" dur="500"/>
                                        <p:tgtEl>
                                          <p:spTgt spid="6147"/>
                                        </p:tgtEl>
                                        <p:attrNameLst>
                                          <p:attrName>ppt_h</p:attrName>
                                        </p:attrNameLst>
                                      </p:cBhvr>
                                      <p:tavLst>
                                        <p:tav tm="0">
                                          <p:val>
                                            <p:strVal val="ppt_h"/>
                                          </p:val>
                                        </p:tav>
                                        <p:tav tm="100000">
                                          <p:val>
                                            <p:fltVal val="0"/>
                                          </p:val>
                                        </p:tav>
                                      </p:tavLst>
                                    </p:anim>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ppt_w</p:attrName>
                                        </p:attrNameLst>
                                      </p:cBhvr>
                                      <p:tavLst>
                                        <p:tav tm="0">
                                          <p:val>
                                            <p:fltVal val="0"/>
                                          </p:val>
                                        </p:tav>
                                        <p:tav tm="100000">
                                          <p:val>
                                            <p:strVal val="#ppt_w"/>
                                          </p:val>
                                        </p:tav>
                                      </p:tavLst>
                                    </p:anim>
                                    <p:anim calcmode="lin" valueType="num">
                                      <p:cBhvr>
                                        <p:cTn id="27" dur="500" fill="hold"/>
                                        <p:tgtEl>
                                          <p:spTgt spid="6148"/>
                                        </p:tgtEl>
                                        <p:attrNameLst>
                                          <p:attrName>ppt_h</p:attrName>
                                        </p:attrNameLst>
                                      </p:cBhvr>
                                      <p:tavLst>
                                        <p:tav tm="0">
                                          <p:val>
                                            <p:fltVal val="0"/>
                                          </p:val>
                                        </p:tav>
                                        <p:tav tm="100000">
                                          <p:val>
                                            <p:strVal val="#ppt_h"/>
                                          </p:val>
                                        </p:tav>
                                      </p:tavLst>
                                    </p:anim>
                                    <p:animEffect transition="in" filter="fade">
                                      <p:cBhvr>
                                        <p:cTn id="2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PyTables</a:t>
            </a:r>
            <a:r>
              <a:rPr lang="zh-CN" altLang="en-US" b="1">
                <a:solidFill>
                  <a:schemeClr val="accent5">
                    <a:lumMod val="50000"/>
                  </a:schemeClr>
                </a:solidFill>
                <a:latin typeface="微软雅黑" pitchFamily="34" charset="-122"/>
                <a:ea typeface="微软雅黑" pitchFamily="34" charset="-122"/>
              </a:rPr>
              <a:t>存储数据</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也提供了操作</a:t>
            </a:r>
            <a:r>
              <a:rPr lang="en-US" altLang="zh-CN" sz="1600" smtClean="0">
                <a:solidFill>
                  <a:srgbClr val="4BACC6">
                    <a:lumMod val="75000"/>
                  </a:srgbClr>
                </a:solidFill>
                <a:latin typeface="微软雅黑" pitchFamily="34" charset="-122"/>
                <a:ea typeface="微软雅黑" pitchFamily="34" charset="-122"/>
              </a:rPr>
              <a:t>PyTables</a:t>
            </a:r>
            <a:r>
              <a:rPr lang="zh-CN" altLang="en-US" sz="1600" smtClean="0">
                <a:solidFill>
                  <a:srgbClr val="4BACC6">
                    <a:lumMod val="75000"/>
                  </a:srgbClr>
                </a:solidFill>
                <a:latin typeface="微软雅黑" pitchFamily="34" charset="-122"/>
                <a:ea typeface="微软雅黑" pitchFamily="34" charset="-122"/>
              </a:rPr>
              <a:t>结构文件数据的方法。</a:t>
            </a:r>
            <a:endParaRPr lang="en-US" altLang="zh-CN" sz="1600" smtClean="0">
              <a:solidFill>
                <a:srgbClr val="4BACC6">
                  <a:lumMod val="75000"/>
                </a:srgb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191" y="2111433"/>
            <a:ext cx="4823618" cy="419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996952"/>
            <a:ext cx="3000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5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170"/>
                                        </p:tgtEl>
                                        <p:attrNameLst>
                                          <p:attrName>ppt_w</p:attrName>
                                        </p:attrNameLst>
                                      </p:cBhvr>
                                      <p:tavLst>
                                        <p:tav tm="0">
                                          <p:val>
                                            <p:strVal val="ppt_w"/>
                                          </p:val>
                                        </p:tav>
                                        <p:tav tm="100000">
                                          <p:val>
                                            <p:fltVal val="0"/>
                                          </p:val>
                                        </p:tav>
                                      </p:tavLst>
                                    </p:anim>
                                    <p:anim calcmode="lin" valueType="num">
                                      <p:cBhvr>
                                        <p:cTn id="19" dur="500"/>
                                        <p:tgtEl>
                                          <p:spTgt spid="7170"/>
                                        </p:tgtEl>
                                        <p:attrNameLst>
                                          <p:attrName>ppt_h</p:attrName>
                                        </p:attrNameLst>
                                      </p:cBhvr>
                                      <p:tavLst>
                                        <p:tav tm="0">
                                          <p:val>
                                            <p:strVal val="ppt_h"/>
                                          </p:val>
                                        </p:tav>
                                        <p:tav tm="100000">
                                          <p:val>
                                            <p:fltVal val="0"/>
                                          </p:val>
                                        </p:tav>
                                      </p:tavLst>
                                    </p:anim>
                                    <p:animEffect transition="out" filter="fade">
                                      <p:cBhvr>
                                        <p:cTn id="20" dur="500"/>
                                        <p:tgtEl>
                                          <p:spTgt spid="7170"/>
                                        </p:tgtEl>
                                      </p:cBhvr>
                                    </p:animEffect>
                                    <p:set>
                                      <p:cBhvr>
                                        <p:cTn id="21" dur="1" fill="hold">
                                          <p:stCondLst>
                                            <p:cond delay="4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171"/>
                                        </p:tgtEl>
                                        <p:attrNameLst>
                                          <p:attrName>style.visibility</p:attrName>
                                        </p:attrNameLst>
                                      </p:cBhvr>
                                      <p:to>
                                        <p:strVal val="visible"/>
                                      </p:to>
                                    </p:set>
                                    <p:anim calcmode="lin" valueType="num">
                                      <p:cBhvr>
                                        <p:cTn id="26" dur="500" fill="hold"/>
                                        <p:tgtEl>
                                          <p:spTgt spid="7171"/>
                                        </p:tgtEl>
                                        <p:attrNameLst>
                                          <p:attrName>ppt_w</p:attrName>
                                        </p:attrNameLst>
                                      </p:cBhvr>
                                      <p:tavLst>
                                        <p:tav tm="0">
                                          <p:val>
                                            <p:fltVal val="0"/>
                                          </p:val>
                                        </p:tav>
                                        <p:tav tm="100000">
                                          <p:val>
                                            <p:strVal val="#ppt_w"/>
                                          </p:val>
                                        </p:tav>
                                      </p:tavLst>
                                    </p:anim>
                                    <p:anim calcmode="lin" valueType="num">
                                      <p:cBhvr>
                                        <p:cTn id="27" dur="500" fill="hold"/>
                                        <p:tgtEl>
                                          <p:spTgt spid="7171"/>
                                        </p:tgtEl>
                                        <p:attrNameLst>
                                          <p:attrName>ppt_h</p:attrName>
                                        </p:attrNameLst>
                                      </p:cBhvr>
                                      <p:tavLst>
                                        <p:tav tm="0">
                                          <p:val>
                                            <p:fltVal val="0"/>
                                          </p:val>
                                        </p:tav>
                                        <p:tav tm="100000">
                                          <p:val>
                                            <p:strVal val="#ppt_h"/>
                                          </p:val>
                                        </p:tav>
                                      </p:tavLst>
                                    </p:anim>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en-US" altLang="zh-CN" sz="1600" smtClean="0">
                <a:solidFill>
                  <a:srgbClr val="4BACC6">
                    <a:lumMod val="75000"/>
                  </a:srgbClr>
                </a:solidFill>
                <a:latin typeface="微软雅黑" pitchFamily="34" charset="-122"/>
                <a:ea typeface="微软雅黑" pitchFamily="34" charset="-122"/>
              </a:rPr>
              <a:t>Web</a:t>
            </a:r>
            <a:r>
              <a:rPr lang="zh-CN" altLang="en-US" sz="1600" smtClean="0">
                <a:solidFill>
                  <a:srgbClr val="4BACC6">
                    <a:lumMod val="75000"/>
                  </a:srgbClr>
                </a:solidFill>
                <a:latin typeface="微软雅黑" pitchFamily="34" charset="-122"/>
                <a:ea typeface="微软雅黑" pitchFamily="34" charset="-122"/>
              </a:rPr>
              <a:t>服务来说，一般会采用</a:t>
            </a:r>
            <a:r>
              <a:rPr lang="en-US" altLang="zh-CN" sz="1600" smtClean="0">
                <a:solidFill>
                  <a:srgbClr val="4BACC6">
                    <a:lumMod val="75000"/>
                  </a:srgbClr>
                </a:solidFill>
                <a:latin typeface="微软雅黑" pitchFamily="34" charset="-122"/>
                <a:ea typeface="微软雅黑" pitchFamily="34" charset="-122"/>
              </a:rPr>
              <a:t>REST</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Representational </a:t>
            </a:r>
            <a:r>
              <a:rPr lang="en-US" altLang="zh-CN" sz="1600">
                <a:solidFill>
                  <a:srgbClr val="4BACC6">
                    <a:lumMod val="75000"/>
                  </a:srgbClr>
                </a:solidFill>
                <a:latin typeface="微软雅黑" pitchFamily="34" charset="-122"/>
                <a:ea typeface="微软雅黑" pitchFamily="34" charset="-122"/>
              </a:rPr>
              <a:t>State </a:t>
            </a:r>
            <a:r>
              <a:rPr lang="en-US" altLang="zh-CN" sz="1600" smtClean="0">
                <a:solidFill>
                  <a:srgbClr val="4BACC6">
                    <a:lumMod val="75000"/>
                  </a:srgbClr>
                </a:solidFill>
                <a:latin typeface="微软雅黑" pitchFamily="34" charset="-122"/>
                <a:ea typeface="微软雅黑" pitchFamily="34" charset="-122"/>
              </a:rPr>
              <a:t>Transfer</a:t>
            </a:r>
            <a:r>
              <a:rPr lang="zh-CN" altLang="en-US" sz="1600" smtClean="0">
                <a:solidFill>
                  <a:srgbClr val="4BACC6">
                    <a:lumMod val="75000"/>
                  </a:srgbClr>
                </a:solidFill>
                <a:latin typeface="微软雅黑" pitchFamily="34" charset="-122"/>
                <a:ea typeface="微软雅黑" pitchFamily="34" charset="-122"/>
              </a:rPr>
              <a:t>）风格的请求</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。这样的</a:t>
            </a:r>
            <a:r>
              <a:rPr lang="en-US" altLang="zh-CN" sz="1600" smtClean="0">
                <a:solidFill>
                  <a:srgbClr val="4BACC6">
                    <a:lumMod val="75000"/>
                  </a:srgbClr>
                </a:solidFill>
                <a:latin typeface="微软雅黑" pitchFamily="34" charset="-122"/>
                <a:ea typeface="微软雅黑" pitchFamily="34" charset="-122"/>
              </a:rPr>
              <a:t>API</a:t>
            </a:r>
            <a:r>
              <a:rPr lang="zh-CN" altLang="en-US" sz="1600" smtClean="0">
                <a:solidFill>
                  <a:srgbClr val="4BACC6">
                    <a:lumMod val="75000"/>
                  </a:srgbClr>
                </a:solidFill>
                <a:latin typeface="微软雅黑" pitchFamily="34" charset="-122"/>
                <a:ea typeface="微软雅黑" pitchFamily="34" charset="-122"/>
              </a:rPr>
              <a:t>经常</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对象表示法（</a:t>
            </a:r>
            <a:r>
              <a:rPr lang="en-US" altLang="zh-CN" sz="1600">
                <a:solidFill>
                  <a:srgbClr val="4BACC6">
                    <a:lumMod val="75000"/>
                  </a:srgbClr>
                </a:solidFill>
                <a:latin typeface="微软雅黑" pitchFamily="34" charset="-122"/>
                <a:ea typeface="微软雅黑" pitchFamily="34" charset="-122"/>
              </a:rPr>
              <a:t>JavaScript Object Notation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）来交换数据</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这种格式类似于</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的列表和</a:t>
            </a:r>
            <a:r>
              <a:rPr lang="zh-CN" altLang="en-US" sz="1600" smtClean="0">
                <a:solidFill>
                  <a:srgbClr val="4BACC6">
                    <a:lumMod val="75000"/>
                  </a:srgbClr>
                </a:solidFill>
                <a:latin typeface="微软雅黑" pitchFamily="34" charset="-122"/>
                <a:ea typeface="微软雅黑" pitchFamily="34" charset="-122"/>
              </a:rPr>
              <a:t>字典以及它们之间复杂的相互嵌套。</a:t>
            </a:r>
            <a:r>
              <a:rPr lang="en-US" altLang="zh-CN" sz="1600" smtClean="0">
                <a:solidFill>
                  <a:srgbClr val="4BACC6">
                    <a:lumMod val="75000"/>
                  </a:srgbClr>
                </a:solidFill>
                <a:latin typeface="微软雅黑" pitchFamily="34" charset="-122"/>
                <a:ea typeface="微软雅黑" pitchFamily="34" charset="-122"/>
              </a:rPr>
              <a:t>Python</a:t>
            </a:r>
            <a:r>
              <a:rPr lang="zh-CN" altLang="en-US" sz="1600" smtClean="0">
                <a:solidFill>
                  <a:srgbClr val="4BACC6">
                    <a:lumMod val="75000"/>
                  </a:srgbClr>
                </a:solidFill>
                <a:latin typeface="微软雅黑" pitchFamily="34" charset="-122"/>
                <a:ea typeface="微软雅黑" pitchFamily="34" charset="-122"/>
              </a:rPr>
              <a:t>中，</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库提供了对</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风格数据的读写操作。</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143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格式数据读写</a:t>
            </a:r>
            <a:endParaRPr lang="zh-CN" altLang="en-US" b="1">
              <a:solidFill>
                <a:schemeClr val="accent5">
                  <a:lumMod val="50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988840"/>
            <a:ext cx="5772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169" y="2003253"/>
            <a:ext cx="4357663" cy="3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194"/>
                                        </p:tgtEl>
                                        <p:attrNameLst>
                                          <p:attrName>ppt_w</p:attrName>
                                        </p:attrNameLst>
                                      </p:cBhvr>
                                      <p:tavLst>
                                        <p:tav tm="0">
                                          <p:val>
                                            <p:strVal val="ppt_w"/>
                                          </p:val>
                                        </p:tav>
                                        <p:tav tm="100000">
                                          <p:val>
                                            <p:fltVal val="0"/>
                                          </p:val>
                                        </p:tav>
                                      </p:tavLst>
                                    </p:anim>
                                    <p:anim calcmode="lin" valueType="num">
                                      <p:cBhvr>
                                        <p:cTn id="14" dur="500"/>
                                        <p:tgtEl>
                                          <p:spTgt spid="8194"/>
                                        </p:tgtEl>
                                        <p:attrNameLst>
                                          <p:attrName>ppt_h</p:attrName>
                                        </p:attrNameLst>
                                      </p:cBhvr>
                                      <p:tavLst>
                                        <p:tav tm="0">
                                          <p:val>
                                            <p:strVal val="ppt_h"/>
                                          </p:val>
                                        </p:tav>
                                        <p:tav tm="100000">
                                          <p:val>
                                            <p:fltVal val="0"/>
                                          </p:val>
                                        </p:tav>
                                      </p:tavLst>
                                    </p:anim>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500" fill="hold"/>
                                        <p:tgtEl>
                                          <p:spTgt spid="8195"/>
                                        </p:tgtEl>
                                        <p:attrNameLst>
                                          <p:attrName>ppt_w</p:attrName>
                                        </p:attrNameLst>
                                      </p:cBhvr>
                                      <p:tavLst>
                                        <p:tav tm="0">
                                          <p:val>
                                            <p:fltVal val="0"/>
                                          </p:val>
                                        </p:tav>
                                        <p:tav tm="100000">
                                          <p:val>
                                            <p:strVal val="#ppt_w"/>
                                          </p:val>
                                        </p:tav>
                                      </p:tavLst>
                                    </p:anim>
                                    <p:anim calcmode="lin" valueType="num">
                                      <p:cBhvr>
                                        <p:cTn id="22" dur="500" fill="hold"/>
                                        <p:tgtEl>
                                          <p:spTgt spid="8195"/>
                                        </p:tgtEl>
                                        <p:attrNameLst>
                                          <p:attrName>ppt_h</p:attrName>
                                        </p:attrNameLst>
                                      </p:cBhvr>
                                      <p:tavLst>
                                        <p:tav tm="0">
                                          <p:val>
                                            <p:fltVal val="0"/>
                                          </p:val>
                                        </p:tav>
                                        <p:tav tm="100000">
                                          <p:val>
                                            <p:strVal val="#ppt_h"/>
                                          </p:val>
                                        </p:tav>
                                      </p:tavLst>
                                    </p:anim>
                                    <p:animEffect transition="in" filter="fade">
                                      <p:cBhvr>
                                        <p:cTn id="2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信号处理与时间序列</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第七课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Statsmodels</a:t>
            </a:r>
            <a:r>
              <a:rPr lang="zh-CN" altLang="en-US" sz="1600" smtClean="0">
                <a:solidFill>
                  <a:schemeClr val="accent5">
                    <a:lumMod val="75000"/>
                  </a:schemeClr>
                </a:solidFill>
                <a:latin typeface="微软雅黑" pitchFamily="34" charset="-122"/>
                <a:ea typeface="微软雅黑" pitchFamily="34" charset="-122"/>
              </a:rPr>
              <a:t>模块介绍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窗口</a:t>
            </a:r>
            <a:r>
              <a:rPr lang="zh-CN" altLang="en-US" sz="1600">
                <a:solidFill>
                  <a:schemeClr val="accent5">
                    <a:lumMod val="75000"/>
                  </a:schemeClr>
                </a:solidFill>
                <a:latin typeface="微软雅黑" pitchFamily="34" charset="-122"/>
                <a:ea typeface="微软雅黑" pitchFamily="34" charset="-122"/>
              </a:rPr>
              <a:t>函数</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协整校验</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自相关</a:t>
            </a: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AR</a:t>
            </a:r>
            <a:r>
              <a:rPr lang="zh-CN" altLang="en-US" sz="1600" smtClean="0">
                <a:solidFill>
                  <a:schemeClr val="accent5">
                    <a:lumMod val="75000"/>
                  </a:schemeClr>
                </a:solidFill>
                <a:latin typeface="微软雅黑" pitchFamily="34" charset="-122"/>
                <a:ea typeface="微软雅黑" pitchFamily="34" charset="-122"/>
              </a:rPr>
              <a:t>模型</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ARMA</a:t>
            </a:r>
            <a:r>
              <a:rPr lang="zh-CN" altLang="en-US" sz="1600">
                <a:solidFill>
                  <a:schemeClr val="accent5">
                    <a:lumMod val="75000"/>
                  </a:schemeClr>
                </a:solidFill>
                <a:latin typeface="微软雅黑" pitchFamily="34" charset="-122"/>
                <a:ea typeface="微软雅黑" pitchFamily="34" charset="-122"/>
              </a:rPr>
              <a:t>模型</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生成周期信号</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傅里叶分析</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谱分析</a:t>
            </a: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滤波</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789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Statsmodels</a:t>
            </a:r>
            <a:r>
              <a:rPr lang="zh-CN" altLang="en-US" b="1">
                <a:solidFill>
                  <a:schemeClr val="accent5">
                    <a:lumMod val="50000"/>
                  </a:schemeClr>
                </a:solidFill>
                <a:latin typeface="微软雅黑" pitchFamily="34" charset="-122"/>
                <a:ea typeface="微软雅黑" pitchFamily="34" charset="-122"/>
              </a:rPr>
              <a:t>模块介绍</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Statsmodels</a:t>
            </a:r>
            <a:r>
              <a:rPr lang="zh-CN" altLang="en-US" sz="1600">
                <a:solidFill>
                  <a:srgbClr val="4BACC6">
                    <a:lumMod val="75000"/>
                  </a:srgbClr>
                </a:solidFill>
                <a:latin typeface="微软雅黑" pitchFamily="34" charset="-122"/>
                <a:ea typeface="微软雅黑" pitchFamily="34" charset="-122"/>
              </a:rPr>
              <a:t>是</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的统计建模和计量经济学工具包，包括一些描述统计、统计模型估计和</a:t>
            </a:r>
            <a:r>
              <a:rPr lang="zh-CN" altLang="en-US" sz="1600" smtClean="0">
                <a:solidFill>
                  <a:srgbClr val="4BACC6">
                    <a:lumMod val="75000"/>
                  </a:srgbClr>
                </a:solidFill>
                <a:latin typeface="微软雅黑" pitchFamily="34" charset="-122"/>
                <a:ea typeface="微软雅黑" pitchFamily="34" charset="-122"/>
              </a:rPr>
              <a:t>推断。</a:t>
            </a:r>
            <a:r>
              <a:rPr lang="en-US" altLang="zh-CN" sz="1600" smtClean="0">
                <a:solidFill>
                  <a:srgbClr val="4BACC6">
                    <a:lumMod val="75000"/>
                  </a:srgbClr>
                </a:solidFill>
                <a:latin typeface="微软雅黑" pitchFamily="34" charset="-122"/>
                <a:ea typeface="微软雅黑" pitchFamily="34" charset="-122"/>
              </a:rPr>
              <a:t>Statsmodels</a:t>
            </a:r>
            <a:r>
              <a:rPr lang="zh-CN" altLang="en-US" sz="1600" smtClean="0">
                <a:solidFill>
                  <a:srgbClr val="4BACC6">
                    <a:lumMod val="75000"/>
                  </a:srgbClr>
                </a:solidFill>
                <a:latin typeface="微软雅黑" pitchFamily="34" charset="-122"/>
                <a:ea typeface="微软雅黑" pitchFamily="34" charset="-122"/>
              </a:rPr>
              <a:t>可进行以下模型分析：</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线性回归</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Liner regression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一般线性模型（</a:t>
            </a:r>
            <a:r>
              <a:rPr lang="en-US" altLang="zh-CN" sz="1600">
                <a:solidFill>
                  <a:srgbClr val="4BACC6">
                    <a:lumMod val="75000"/>
                  </a:srgbClr>
                </a:solidFill>
                <a:latin typeface="微软雅黑" pitchFamily="34" charset="-122"/>
                <a:ea typeface="微软雅黑" pitchFamily="34" charset="-122"/>
              </a:rPr>
              <a:t>Gneralized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鲁</a:t>
            </a:r>
            <a:r>
              <a:rPr lang="zh-CN" altLang="en-US" sz="1600" smtClean="0">
                <a:solidFill>
                  <a:srgbClr val="4BACC6">
                    <a:lumMod val="75000"/>
                  </a:srgbClr>
                </a:solidFill>
                <a:latin typeface="微软雅黑" pitchFamily="34" charset="-122"/>
                <a:ea typeface="微软雅黑" pitchFamily="34" charset="-122"/>
              </a:rPr>
              <a:t>棒回归模型（</a:t>
            </a:r>
            <a:r>
              <a:rPr lang="en-US" altLang="zh-CN" sz="1600">
                <a:solidFill>
                  <a:srgbClr val="4BACC6">
                    <a:lumMod val="75000"/>
                  </a:srgbClr>
                </a:solidFill>
                <a:latin typeface="微软雅黑" pitchFamily="34" charset="-122"/>
                <a:ea typeface="微软雅黑" pitchFamily="34" charset="-122"/>
              </a:rPr>
              <a:t>robust linear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离散选择</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Discrete choice models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方差分析</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ANOVA</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smtClean="0">
                <a:solidFill>
                  <a:srgbClr val="4BACC6">
                    <a:lumMod val="75000"/>
                  </a:srgbClr>
                </a:solidFill>
                <a:latin typeface="微软雅黑" pitchFamily="34" charset="-122"/>
                <a:ea typeface="微软雅黑" pitchFamily="34" charset="-122"/>
              </a:rPr>
              <a:t>时间序列分析（</a:t>
            </a:r>
            <a:r>
              <a:rPr lang="en-US" altLang="zh-CN" sz="1600" smtClean="0">
                <a:solidFill>
                  <a:srgbClr val="4BACC6">
                    <a:lumMod val="75000"/>
                  </a:srgbClr>
                </a:solidFill>
                <a:latin typeface="微软雅黑" pitchFamily="34" charset="-122"/>
                <a:ea typeface="微软雅黑" pitchFamily="34" charset="-122"/>
              </a:rPr>
              <a:t>Time </a:t>
            </a:r>
            <a:r>
              <a:rPr lang="en-US" altLang="zh-CN" sz="1600">
                <a:solidFill>
                  <a:srgbClr val="4BACC6">
                    <a:lumMod val="75000"/>
                  </a:srgbClr>
                </a:solidFill>
                <a:latin typeface="微软雅黑" pitchFamily="34" charset="-122"/>
                <a:ea typeface="微软雅黑" pitchFamily="34" charset="-122"/>
              </a:rPr>
              <a:t>series </a:t>
            </a:r>
            <a:r>
              <a:rPr lang="en-US" altLang="zh-CN" sz="1600" smtClean="0">
                <a:solidFill>
                  <a:srgbClr val="4BACC6">
                    <a:lumMod val="75000"/>
                  </a:srgbClr>
                </a:solidFill>
                <a:latin typeface="微软雅黑" pitchFamily="34" charset="-122"/>
                <a:ea typeface="微软雅黑" pitchFamily="34" charset="-122"/>
              </a:rPr>
              <a:t>analysis</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非参</a:t>
            </a:r>
            <a:r>
              <a:rPr lang="zh-CN" altLang="en-US" sz="1600" smtClean="0">
                <a:solidFill>
                  <a:srgbClr val="4BACC6">
                    <a:lumMod val="75000"/>
                  </a:srgbClr>
                </a:solidFill>
                <a:latin typeface="微软雅黑" pitchFamily="34" charset="-122"/>
                <a:ea typeface="微软雅黑" pitchFamily="34" charset="-122"/>
              </a:rPr>
              <a:t>检验（</a:t>
            </a:r>
            <a:r>
              <a:rPr lang="en-US" altLang="zh-CN" sz="1600" smtClean="0">
                <a:solidFill>
                  <a:srgbClr val="4BACC6">
                    <a:lumMod val="75000"/>
                  </a:srgbClr>
                </a:solidFill>
                <a:latin typeface="微软雅黑" pitchFamily="34" charset="-122"/>
                <a:ea typeface="微软雅黑" pitchFamily="34" charset="-122"/>
              </a:rPr>
              <a:t>Nonparametric estimators</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marL="742950" indent="-342900" latinLnBrk="0">
              <a:lnSpc>
                <a:spcPct val="150000"/>
              </a:lnSpc>
              <a:buFont typeface="+mj-lt"/>
              <a:buAutoNum type="arabicPeriod"/>
            </a:pPr>
            <a:r>
              <a:rPr lang="zh-CN" altLang="en-US" sz="1600">
                <a:solidFill>
                  <a:srgbClr val="4BACC6">
                    <a:lumMod val="75000"/>
                  </a:srgbClr>
                </a:solidFill>
                <a:latin typeface="微软雅黑" pitchFamily="34" charset="-122"/>
                <a:ea typeface="微软雅黑" pitchFamily="34" charset="-122"/>
              </a:rPr>
              <a:t>各种</a:t>
            </a:r>
            <a:r>
              <a:rPr lang="zh-CN" altLang="en-US" sz="1600" smtClean="0">
                <a:solidFill>
                  <a:srgbClr val="4BACC6">
                    <a:lumMod val="75000"/>
                  </a:srgbClr>
                </a:solidFill>
                <a:latin typeface="微软雅黑" pitchFamily="34" charset="-122"/>
                <a:ea typeface="微软雅黑" pitchFamily="34" charset="-122"/>
              </a:rPr>
              <a:t>统计检验</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438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移动平均法</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移动</a:t>
            </a:r>
            <a:r>
              <a:rPr lang="zh-CN" altLang="en-US" sz="1600">
                <a:solidFill>
                  <a:srgbClr val="4BACC6">
                    <a:lumMod val="75000"/>
                  </a:srgbClr>
                </a:solidFill>
                <a:latin typeface="微软雅黑" pitchFamily="34" charset="-122"/>
                <a:ea typeface="微软雅黑" pitchFamily="34" charset="-122"/>
              </a:rPr>
              <a:t>平均</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Moving </a:t>
            </a:r>
            <a:r>
              <a:rPr lang="en-US" altLang="zh-CN" sz="1600">
                <a:solidFill>
                  <a:srgbClr val="4BACC6">
                    <a:lumMod val="75000"/>
                  </a:srgbClr>
                </a:solidFill>
                <a:latin typeface="微软雅黑" pitchFamily="34" charset="-122"/>
                <a:ea typeface="微软雅黑" pitchFamily="34" charset="-122"/>
              </a:rPr>
              <a:t>A</a:t>
            </a:r>
            <a:r>
              <a:rPr lang="en-US" altLang="zh-CN" sz="1600" smtClean="0">
                <a:solidFill>
                  <a:srgbClr val="4BACC6">
                    <a:lumMod val="75000"/>
                  </a:srgbClr>
                </a:solidFill>
                <a:latin typeface="微软雅黑" pitchFamily="34" charset="-122"/>
                <a:ea typeface="微软雅黑" pitchFamily="34" charset="-122"/>
              </a:rPr>
              <a:t>verage</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又</a:t>
            </a:r>
            <a:r>
              <a:rPr lang="zh-CN" altLang="en-US" sz="1600" smtClean="0">
                <a:solidFill>
                  <a:srgbClr val="4BACC6">
                    <a:lumMod val="75000"/>
                  </a:srgbClr>
                </a:solidFill>
                <a:latin typeface="微软雅黑" pitchFamily="34" charset="-122"/>
                <a:ea typeface="微软雅黑" pitchFamily="34" charset="-122"/>
              </a:rPr>
              <a:t>称滚动平均值或滑动平均，是</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种对整个</a:t>
            </a:r>
            <a:r>
              <a:rPr lang="zh-CN" altLang="en-US" sz="1600">
                <a:solidFill>
                  <a:srgbClr val="4BACC6">
                    <a:lumMod val="75000"/>
                  </a:srgbClr>
                </a:solidFill>
                <a:latin typeface="微软雅黑" pitchFamily="34" charset="-122"/>
                <a:ea typeface="微软雅黑" pitchFamily="34" charset="-122"/>
              </a:rPr>
              <a:t>数据</a:t>
            </a:r>
            <a:r>
              <a:rPr lang="zh-CN" altLang="en-US" sz="1600" smtClean="0">
                <a:solidFill>
                  <a:srgbClr val="4BACC6">
                    <a:lumMod val="75000"/>
                  </a:srgbClr>
                </a:solidFill>
                <a:latin typeface="微软雅黑" pitchFamily="34" charset="-122"/>
                <a:ea typeface="微软雅黑" pitchFamily="34" charset="-122"/>
              </a:rPr>
              <a:t>集</a:t>
            </a:r>
            <a:r>
              <a:rPr lang="zh-CN" altLang="en-US" sz="1600">
                <a:solidFill>
                  <a:srgbClr val="4BACC6">
                    <a:lumMod val="75000"/>
                  </a:srgbClr>
                </a:solidFill>
                <a:latin typeface="微软雅黑" pitchFamily="34" charset="-122"/>
                <a:ea typeface="微软雅黑" pitchFamily="34" charset="-122"/>
              </a:rPr>
              <a:t>创建</a:t>
            </a:r>
            <a:r>
              <a:rPr lang="zh-CN" altLang="en-US" sz="1600" smtClean="0">
                <a:solidFill>
                  <a:srgbClr val="4BACC6">
                    <a:lumMod val="75000"/>
                  </a:srgbClr>
                </a:solidFill>
                <a:latin typeface="微软雅黑" pitchFamily="34" charset="-122"/>
                <a:ea typeface="微软雅黑" pitchFamily="34" charset="-122"/>
              </a:rPr>
              <a:t>不同子集并对每个子集求平均数的方式来</a:t>
            </a:r>
            <a:r>
              <a:rPr lang="zh-CN" altLang="en-US" sz="1600">
                <a:solidFill>
                  <a:srgbClr val="4BACC6">
                    <a:lumMod val="75000"/>
                  </a:srgbClr>
                </a:solidFill>
                <a:latin typeface="微软雅黑" pitchFamily="34" charset="-122"/>
                <a:ea typeface="微软雅黑" pitchFamily="34" charset="-122"/>
              </a:rPr>
              <a:t>分析</a:t>
            </a:r>
            <a:r>
              <a:rPr lang="zh-CN" altLang="en-US" sz="1600" smtClean="0">
                <a:solidFill>
                  <a:srgbClr val="4BACC6">
                    <a:lumMod val="75000"/>
                  </a:srgbClr>
                </a:solidFill>
                <a:latin typeface="微软雅黑" pitchFamily="34" charset="-122"/>
                <a:ea typeface="微软雅黑" pitchFamily="34" charset="-122"/>
              </a:rPr>
              <a:t>数据的方法。包括</a:t>
            </a:r>
            <a:r>
              <a:rPr lang="en-US" altLang="zh-CN" sz="1600">
                <a:solidFill>
                  <a:srgbClr val="4BACC6">
                    <a:lumMod val="75000"/>
                  </a:srgbClr>
                </a:solidFill>
                <a:latin typeface="微软雅黑" pitchFamily="34" charset="-122"/>
                <a:ea typeface="微软雅黑" pitchFamily="34" charset="-122"/>
              </a:rPr>
              <a:t>: </a:t>
            </a:r>
            <a:r>
              <a:rPr lang="zh-CN" altLang="en-US" sz="1600">
                <a:solidFill>
                  <a:srgbClr val="4BACC6">
                    <a:lumMod val="75000"/>
                  </a:srgbClr>
                </a:solidFill>
                <a:latin typeface="微软雅黑" pitchFamily="34" charset="-122"/>
                <a:ea typeface="微软雅黑" pitchFamily="34" charset="-122"/>
              </a:rPr>
              <a:t>简单移动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SMA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指数移动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EMA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加权移动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WMA</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以及累积移动</a:t>
            </a:r>
            <a:r>
              <a:rPr lang="zh-CN" altLang="en-US" sz="1600" smtClean="0">
                <a:solidFill>
                  <a:srgbClr val="4BACC6">
                    <a:lumMod val="75000"/>
                  </a:srgbClr>
                </a:solidFill>
                <a:latin typeface="微软雅黑" pitchFamily="34" charset="-122"/>
                <a:ea typeface="微软雅黑" pitchFamily="34" charset="-122"/>
              </a:rPr>
              <a:t>平均（</a:t>
            </a:r>
            <a:r>
              <a:rPr lang="en-US" altLang="zh-CN" sz="1600" smtClean="0">
                <a:solidFill>
                  <a:srgbClr val="4BACC6">
                    <a:lumMod val="75000"/>
                  </a:srgbClr>
                </a:solidFill>
                <a:latin typeface="微软雅黑" pitchFamily="34" charset="-122"/>
                <a:ea typeface="微软雅黑" pitchFamily="34" charset="-122"/>
              </a:rPr>
              <a:t>CMA</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研究</a:t>
            </a:r>
            <a:r>
              <a:rPr lang="zh-CN" altLang="en-US" sz="1600">
                <a:solidFill>
                  <a:srgbClr val="4BACC6">
                    <a:lumMod val="75000"/>
                  </a:srgbClr>
                </a:solidFill>
                <a:latin typeface="微软雅黑" pitchFamily="34" charset="-122"/>
                <a:ea typeface="微软雅黑" pitchFamily="34" charset="-122"/>
              </a:rPr>
              <a:t>时间序列时，我们经常会用到移动平均值。移动平均法需要规定一个窗口，它限定了每一眼能看到数据的数量，窗口每前移一个周期，其中的数据都要计算一次均值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不同</a:t>
            </a:r>
            <a:r>
              <a:rPr lang="zh-CN" altLang="en-US" sz="1600">
                <a:solidFill>
                  <a:srgbClr val="4BACC6">
                    <a:lumMod val="75000"/>
                  </a:srgbClr>
                </a:solidFill>
                <a:latin typeface="微软雅黑" pitchFamily="34" charset="-122"/>
                <a:ea typeface="微软雅黑" pitchFamily="34" charset="-122"/>
              </a:rPr>
              <a:t>类型的移动平均法主要区别在于求平均值时所用的权重，例如指数移动平均法，权重随时间的变化以指数的形式递减</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下面以年度日斑周期数据为例，通过移动平均法来探究日斑活动周期的时间序列</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431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404813"/>
            <a:ext cx="6961187"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219" y="1412776"/>
            <a:ext cx="3000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6" y="2140090"/>
            <a:ext cx="3667869" cy="25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窗口函数</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对于前面所提到的滚动窗口的权重计算，</a:t>
            </a:r>
            <a:r>
              <a:rPr lang="en-US" altLang="zh-CN" sz="1600" smtClean="0">
                <a:solidFill>
                  <a:srgbClr val="4BACC6">
                    <a:lumMod val="75000"/>
                  </a:srgbClr>
                </a:solidFill>
                <a:latin typeface="微软雅黑" pitchFamily="34" charset="-122"/>
                <a:ea typeface="微软雅黑" pitchFamily="34" charset="-122"/>
              </a:rPr>
              <a:t> NumPy</a:t>
            </a:r>
            <a:r>
              <a:rPr lang="zh-CN" altLang="en-US" sz="1600">
                <a:solidFill>
                  <a:srgbClr val="4BACC6">
                    <a:lumMod val="75000"/>
                  </a:srgbClr>
                </a:solidFill>
                <a:latin typeface="微软雅黑" pitchFamily="34" charset="-122"/>
                <a:ea typeface="微软雅黑" pitchFamily="34" charset="-122"/>
              </a:rPr>
              <a:t>提供了一些相关的功能</a:t>
            </a:r>
            <a:r>
              <a:rPr lang="zh-CN" altLang="en-US" sz="1600" smtClean="0">
                <a:solidFill>
                  <a:srgbClr val="4BACC6">
                    <a:lumMod val="75000"/>
                  </a:srgbClr>
                </a:solidFill>
                <a:latin typeface="微软雅黑" pitchFamily="34" charset="-122"/>
                <a:ea typeface="微软雅黑" pitchFamily="34" charset="-122"/>
              </a:rPr>
              <a:t>函数，即窗口函数来实现。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窗口</a:t>
            </a:r>
            <a:r>
              <a:rPr lang="zh-CN" altLang="en-US" sz="1600">
                <a:solidFill>
                  <a:srgbClr val="4BACC6">
                    <a:lumMod val="75000"/>
                  </a:srgbClr>
                </a:solidFill>
                <a:latin typeface="微软雅黑" pitchFamily="34" charset="-122"/>
                <a:ea typeface="微软雅黑" pitchFamily="34" charset="-122"/>
              </a:rPr>
              <a:t>函数是定义在一个区间（窗口）上的函数，超出定义域，函数值取零。我们可以使用它们来分析频谱、设计滤波器等</a:t>
            </a:r>
            <a:r>
              <a:rPr lang="zh-CN" altLang="en-US" sz="1600" smtClean="0">
                <a:solidFill>
                  <a:srgbClr val="4BACC6">
                    <a:lumMod val="75000"/>
                  </a:srgbClr>
                </a:solidFill>
                <a:latin typeface="微软雅黑" pitchFamily="34" charset="-122"/>
                <a:ea typeface="微软雅黑" pitchFamily="34" charset="-122"/>
              </a:rPr>
              <a:t>。典型的窗口函数有：矩形窗、三角形窗、钟形窗等。</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针对前面日斑（太阳黑子）近</a:t>
            </a:r>
            <a:r>
              <a:rPr lang="en-US" altLang="zh-CN" sz="1600">
                <a:solidFill>
                  <a:srgbClr val="4BACC6">
                    <a:lumMod val="75000"/>
                  </a:srgbClr>
                </a:solidFill>
                <a:latin typeface="微软雅黑" pitchFamily="34" charset="-122"/>
                <a:ea typeface="微软雅黑" pitchFamily="34" charset="-122"/>
              </a:rPr>
              <a:t>150</a:t>
            </a:r>
            <a:r>
              <a:rPr lang="zh-CN" altLang="en-US" sz="1600">
                <a:solidFill>
                  <a:srgbClr val="4BACC6">
                    <a:lumMod val="75000"/>
                  </a:srgbClr>
                </a:solidFill>
                <a:latin typeface="微软雅黑" pitchFamily="34" charset="-122"/>
                <a:ea typeface="微软雅黑" pitchFamily="34" charset="-122"/>
              </a:rPr>
              <a:t>年的</a:t>
            </a:r>
            <a:r>
              <a:rPr lang="zh-CN" altLang="en-US" sz="1600" smtClean="0">
                <a:solidFill>
                  <a:srgbClr val="4BACC6">
                    <a:lumMod val="75000"/>
                  </a:srgbClr>
                </a:solidFill>
                <a:latin typeface="微软雅黑" pitchFamily="34" charset="-122"/>
                <a:ea typeface="微软雅黑" pitchFamily="34" charset="-122"/>
              </a:rPr>
              <a:t>数据，分别使用不同的窗口函数计算权重。</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932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46" y="1485959"/>
            <a:ext cx="5980708" cy="388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689" y="2020337"/>
            <a:ext cx="3616623" cy="28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5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p:cTn id="21" dur="500" fill="hold"/>
                                        <p:tgtEl>
                                          <p:spTgt spid="2051"/>
                                        </p:tgtEl>
                                        <p:attrNameLst>
                                          <p:attrName>ppt_w</p:attrName>
                                        </p:attrNameLst>
                                      </p:cBhvr>
                                      <p:tavLst>
                                        <p:tav tm="0">
                                          <p:val>
                                            <p:fltVal val="0"/>
                                          </p:val>
                                        </p:tav>
                                        <p:tav tm="100000">
                                          <p:val>
                                            <p:strVal val="#ppt_w"/>
                                          </p:val>
                                        </p:tav>
                                      </p:tavLst>
                                    </p:anim>
                                    <p:anim calcmode="lin" valueType="num">
                                      <p:cBhvr>
                                        <p:cTn id="22" dur="500" fill="hold"/>
                                        <p:tgtEl>
                                          <p:spTgt spid="2051"/>
                                        </p:tgtEl>
                                        <p:attrNameLst>
                                          <p:attrName>ppt_h</p:attrName>
                                        </p:attrNameLst>
                                      </p:cBhvr>
                                      <p:tavLst>
                                        <p:tav tm="0">
                                          <p:val>
                                            <p:fltVal val="0"/>
                                          </p:val>
                                        </p:tav>
                                        <p:tav tm="100000">
                                          <p:val>
                                            <p:strVal val="#ppt_h"/>
                                          </p:val>
                                        </p:tav>
                                      </p:tavLst>
                                    </p:anim>
                                    <p:animEffect transition="in" filter="fade">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数据类型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数据类型对象（</a:t>
            </a:r>
            <a:r>
              <a:rPr lang="en-US" altLang="zh-CN" b="1" smtClean="0">
                <a:solidFill>
                  <a:schemeClr val="accent5">
                    <a:lumMod val="50000"/>
                  </a:schemeClr>
                </a:solidFill>
                <a:latin typeface="微软雅黑" pitchFamily="34" charset="-122"/>
                <a:ea typeface="微软雅黑" pitchFamily="34" charset="-122"/>
              </a:rPr>
              <a:t>dtype</a:t>
            </a:r>
            <a:r>
              <a:rPr lang="zh-CN" altLang="en-US" b="1" smtClean="0">
                <a:solidFill>
                  <a:schemeClr val="accent5">
                    <a:lumMod val="50000"/>
                  </a:schemeClr>
                </a:solidFill>
                <a:latin typeface="微软雅黑" pitchFamily="34" charset="-122"/>
                <a:ea typeface="微软雅黑" pitchFamily="34" charset="-122"/>
              </a:rPr>
              <a:t>）</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数据类型</a:t>
            </a:r>
            <a:r>
              <a:rPr lang="zh-CN" altLang="en-US" sz="1600">
                <a:solidFill>
                  <a:schemeClr val="accent5">
                    <a:lumMod val="75000"/>
                  </a:schemeClr>
                </a:solidFill>
                <a:latin typeface="微软雅黑" pitchFamily="34" charset="-122"/>
                <a:ea typeface="微软雅黑" pitchFamily="34" charset="-122"/>
              </a:rPr>
              <a:t>对象是用来</a:t>
            </a:r>
            <a:r>
              <a:rPr lang="zh-CN" altLang="en-US" sz="1600" smtClean="0">
                <a:solidFill>
                  <a:schemeClr val="accent5">
                    <a:lumMod val="75000"/>
                  </a:schemeClr>
                </a:solidFill>
                <a:latin typeface="微软雅黑" pitchFamily="34" charset="-122"/>
                <a:ea typeface="微软雅黑" pitchFamily="34" charset="-122"/>
              </a:rPr>
              <a:t>描述存储数组的</a:t>
            </a:r>
            <a:r>
              <a:rPr lang="zh-CN" altLang="en-US" sz="1600">
                <a:solidFill>
                  <a:schemeClr val="accent5">
                    <a:lumMod val="75000"/>
                  </a:schemeClr>
                </a:solidFill>
                <a:latin typeface="微软雅黑" pitchFamily="34" charset="-122"/>
                <a:ea typeface="微软雅黑" pitchFamily="34" charset="-122"/>
              </a:rPr>
              <a:t>内存区域如何使用</a:t>
            </a:r>
            <a:r>
              <a:rPr lang="zh-CN" altLang="en-US" sz="1600" smtClean="0">
                <a:solidFill>
                  <a:schemeClr val="accent5">
                    <a:lumMod val="75000"/>
                  </a:schemeClr>
                </a:solidFill>
                <a:latin typeface="微软雅黑" pitchFamily="34" charset="-122"/>
                <a:ea typeface="微软雅黑" pitchFamily="34" charset="-122"/>
              </a:rPr>
              <a:t>，包含如下方面：</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数组的形状（数组的</a:t>
            </a:r>
            <a:r>
              <a:rPr lang="zh-CN" altLang="en-US" sz="1600" smtClean="0">
                <a:solidFill>
                  <a:schemeClr val="accent5">
                    <a:lumMod val="75000"/>
                  </a:schemeClr>
                </a:solidFill>
                <a:latin typeface="微软雅黑" pitchFamily="34" charset="-122"/>
                <a:ea typeface="微软雅黑" pitchFamily="34" charset="-122"/>
              </a:rPr>
              <a:t>维度信息）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元素的</a:t>
            </a:r>
            <a:r>
              <a:rPr lang="zh-CN" altLang="en-US" sz="1600">
                <a:solidFill>
                  <a:schemeClr val="accent5">
                    <a:lumMod val="75000"/>
                  </a:schemeClr>
                </a:solidFill>
                <a:latin typeface="微软雅黑" pitchFamily="34" charset="-122"/>
                <a:ea typeface="微软雅黑" pitchFamily="34" charset="-122"/>
              </a:rPr>
              <a:t>类型（整数，浮点数或者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对象）</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a:t>
            </a:r>
            <a:r>
              <a:rPr lang="zh-CN" altLang="en-US" sz="1600" smtClean="0">
                <a:solidFill>
                  <a:schemeClr val="accent5">
                    <a:lumMod val="75000"/>
                  </a:schemeClr>
                </a:solidFill>
                <a:latin typeface="微软雅黑" pitchFamily="34" charset="-122"/>
                <a:ea typeface="微软雅黑" pitchFamily="34" charset="-122"/>
              </a:rPr>
              <a:t>的存储空间大小</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存储的</a:t>
            </a:r>
            <a:r>
              <a:rPr lang="zh-CN" altLang="en-US" sz="1600">
                <a:solidFill>
                  <a:schemeClr val="accent5">
                    <a:lumMod val="75000"/>
                  </a:schemeClr>
                </a:solidFill>
                <a:latin typeface="微软雅黑" pitchFamily="34" charset="-122"/>
                <a:ea typeface="微软雅黑" pitchFamily="34" charset="-122"/>
              </a:rPr>
              <a:t>字节顺序</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对数据类型预先</a:t>
            </a:r>
            <a:r>
              <a:rPr lang="zh-CN" altLang="en-US" sz="1600" smtClean="0">
                <a:solidFill>
                  <a:schemeClr val="accent5">
                    <a:lumMod val="75000"/>
                  </a:schemeClr>
                </a:solidFill>
                <a:latin typeface="微软雅黑" pitchFamily="34" charset="-122"/>
                <a:ea typeface="微软雅黑" pitchFamily="34" charset="-122"/>
              </a:rPr>
              <a:t>设定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“&gt;”</a:t>
            </a:r>
            <a:r>
              <a:rPr lang="zh-CN" altLang="en-US" sz="1600" smtClean="0">
                <a:solidFill>
                  <a:schemeClr val="accent5">
                    <a:lumMod val="75000"/>
                  </a:schemeClr>
                </a:solidFill>
                <a:latin typeface="微软雅黑" pitchFamily="34" charset="-122"/>
                <a:ea typeface="微软雅黑" pitchFamily="34" charset="-122"/>
              </a:rPr>
              <a:t>来指定。</a:t>
            </a:r>
            <a:r>
              <a:rPr lang="en-US" altLang="zh-CN" sz="1600" smtClean="0">
                <a:solidFill>
                  <a:schemeClr val="accent5">
                    <a:lumMod val="75000"/>
                  </a:schemeClr>
                </a:solidFill>
                <a:latin typeface="微软雅黑" pitchFamily="34" charset="-122"/>
                <a:ea typeface="微软雅黑" pitchFamily="34" charset="-122"/>
              </a:rPr>
              <a:t>“&lt;”</a:t>
            </a:r>
            <a:r>
              <a:rPr lang="zh-CN" altLang="en-US" sz="1600">
                <a:solidFill>
                  <a:schemeClr val="accent5">
                    <a:lumMod val="75000"/>
                  </a:schemeClr>
                </a:solidFill>
                <a:latin typeface="微软雅黑" pitchFamily="34" charset="-122"/>
                <a:ea typeface="微软雅黑" pitchFamily="34" charset="-122"/>
              </a:rPr>
              <a:t>指明采用小端序，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字节保存在内存的低地址</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“&gt;”</a:t>
            </a:r>
            <a:r>
              <a:rPr lang="zh-CN" altLang="en-US" sz="1600">
                <a:solidFill>
                  <a:schemeClr val="accent5">
                    <a:lumMod val="75000"/>
                  </a:schemeClr>
                </a:solidFill>
                <a:latin typeface="微软雅黑" pitchFamily="34" charset="-122"/>
                <a:ea typeface="微软雅黑" pitchFamily="34" charset="-122"/>
              </a:rPr>
              <a:t>指明采用大端序，</a:t>
            </a:r>
            <a:r>
              <a:rPr lang="zh-CN" altLang="en-US" sz="1600" smtClean="0">
                <a:solidFill>
                  <a:schemeClr val="accent5">
                    <a:lumMod val="75000"/>
                  </a:schemeClr>
                </a:solidFill>
                <a:latin typeface="微软雅黑" pitchFamily="34" charset="-122"/>
                <a:ea typeface="微软雅黑" pitchFamily="34" charset="-122"/>
              </a:rPr>
              <a:t>即数据高</a:t>
            </a:r>
            <a:r>
              <a:rPr lang="zh-CN" altLang="en-US" sz="1600">
                <a:solidFill>
                  <a:schemeClr val="accent5">
                    <a:lumMod val="75000"/>
                  </a:schemeClr>
                </a:solidFill>
                <a:latin typeface="微软雅黑" pitchFamily="34" charset="-122"/>
                <a:ea typeface="微软雅黑" pitchFamily="34" charset="-122"/>
              </a:rPr>
              <a:t>字节保存在内存的高</a:t>
            </a:r>
            <a:r>
              <a:rPr lang="zh-CN" altLang="en-US" sz="1600" smtClean="0">
                <a:solidFill>
                  <a:schemeClr val="accent5">
                    <a:lumMod val="75000"/>
                  </a:schemeClr>
                </a:solidFill>
                <a:latin typeface="微软雅黑" pitchFamily="34" charset="-122"/>
                <a:ea typeface="微软雅黑" pitchFamily="34" charset="-122"/>
              </a:rPr>
              <a:t>地址）</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结构化类型下的字段名称</a:t>
            </a:r>
            <a:endParaRPr lang="zh-CN" altLang="en-US" sz="1600">
              <a:solidFill>
                <a:schemeClr val="accent5">
                  <a:lumMod val="75000"/>
                </a:schemeClr>
              </a:solidFill>
              <a:latin typeface="微软雅黑" pitchFamily="34" charset="-122"/>
              <a:ea typeface="微软雅黑" pitchFamily="34" charset="-122"/>
            </a:endParaRPr>
          </a:p>
          <a:p>
            <a:pPr>
              <a:lnSpc>
                <a:spcPct val="150000"/>
              </a:lnSpc>
            </a:pPr>
            <a:r>
              <a:rPr lang="en-US" altLang="zh-CN" sz="1600" smtClean="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对象的构造函数为：</a:t>
            </a: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object </a:t>
            </a:r>
            <a:r>
              <a:rPr lang="zh-CN" altLang="en-US" sz="1600" smtClean="0">
                <a:solidFill>
                  <a:schemeClr val="accent5">
                    <a:lumMod val="75000"/>
                  </a:schemeClr>
                </a:solidFill>
                <a:latin typeface="微软雅黑" pitchFamily="34" charset="-122"/>
                <a:ea typeface="微软雅黑" pitchFamily="34" charset="-122"/>
              </a:rPr>
              <a:t>为要</a:t>
            </a:r>
            <a:r>
              <a:rPr lang="zh-CN" altLang="en-US" sz="1600">
                <a:solidFill>
                  <a:schemeClr val="accent5">
                    <a:lumMod val="75000"/>
                  </a:schemeClr>
                </a:solidFill>
                <a:latin typeface="微软雅黑" pitchFamily="34" charset="-122"/>
                <a:ea typeface="微软雅黑" pitchFamily="34" charset="-122"/>
              </a:rPr>
              <a:t>转换</a:t>
            </a:r>
            <a:r>
              <a:rPr lang="zh-CN" altLang="en-US" sz="1600" smtClean="0">
                <a:solidFill>
                  <a:schemeClr val="accent5">
                    <a:lumMod val="75000"/>
                  </a:schemeClr>
                </a:solidFill>
                <a:latin typeface="微软雅黑" pitchFamily="34" charset="-122"/>
                <a:ea typeface="微软雅黑" pitchFamily="34" charset="-122"/>
              </a:rPr>
              <a:t>为数据类型对象的数据；</a:t>
            </a:r>
            <a:r>
              <a:rPr lang="en-US" altLang="zh-CN" sz="1600" smtClean="0">
                <a:solidFill>
                  <a:schemeClr val="accent5">
                    <a:lumMod val="75000"/>
                  </a:schemeClr>
                </a:solidFill>
                <a:latin typeface="微软雅黑" pitchFamily="34" charset="-122"/>
                <a:ea typeface="微软雅黑" pitchFamily="34" charset="-122"/>
              </a:rPr>
              <a:t>align </a:t>
            </a:r>
            <a:r>
              <a:rPr lang="zh-CN" altLang="en-US" sz="1600" smtClean="0">
                <a:solidFill>
                  <a:schemeClr val="accent5">
                    <a:lumMod val="75000"/>
                  </a:schemeClr>
                </a:solidFill>
                <a:latin typeface="微软雅黑" pitchFamily="34" charset="-122"/>
                <a:ea typeface="微软雅黑" pitchFamily="34" charset="-122"/>
              </a:rPr>
              <a:t>是否填充</a:t>
            </a:r>
            <a:r>
              <a:rPr lang="zh-CN" altLang="en-US" sz="1600">
                <a:solidFill>
                  <a:schemeClr val="accent5">
                    <a:lumMod val="75000"/>
                  </a:schemeClr>
                </a:solidFill>
                <a:latin typeface="微软雅黑" pitchFamily="34" charset="-122"/>
                <a:ea typeface="微软雅黑" pitchFamily="34" charset="-122"/>
              </a:rPr>
              <a:t>字段使其类似 </a:t>
            </a:r>
            <a:r>
              <a:rPr lang="en-US" altLang="zh-CN" sz="1600">
                <a:solidFill>
                  <a:schemeClr val="accent5">
                    <a:lumMod val="75000"/>
                  </a:schemeClr>
                </a:solidFill>
                <a:latin typeface="微软雅黑" pitchFamily="34" charset="-122"/>
                <a:ea typeface="微软雅黑" pitchFamily="34" charset="-122"/>
              </a:rPr>
              <a:t>C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结构体；</a:t>
            </a:r>
            <a:r>
              <a:rPr lang="en-US" altLang="zh-CN" sz="1600" smtClean="0">
                <a:solidFill>
                  <a:schemeClr val="accent5">
                    <a:lumMod val="75000"/>
                  </a:schemeClr>
                </a:solidFill>
                <a:latin typeface="微软雅黑" pitchFamily="34" charset="-122"/>
                <a:ea typeface="微软雅黑" pitchFamily="34" charset="-122"/>
              </a:rPr>
              <a:t>copy </a:t>
            </a:r>
            <a:r>
              <a:rPr lang="zh-CN" altLang="en-US" sz="1600" smtClean="0">
                <a:solidFill>
                  <a:schemeClr val="accent5">
                    <a:lumMod val="75000"/>
                  </a:schemeClr>
                </a:solidFill>
                <a:latin typeface="微软雅黑" pitchFamily="34" charset="-122"/>
                <a:ea typeface="微软雅黑" pitchFamily="34" charset="-122"/>
              </a:rPr>
              <a:t>是否复制 </a:t>
            </a:r>
            <a:r>
              <a:rPr lang="en-US" altLang="zh-CN" sz="1600">
                <a:solidFill>
                  <a:schemeClr val="accent5">
                    <a:lumMod val="75000"/>
                  </a:schemeClr>
                </a:solidFill>
                <a:latin typeface="微软雅黑" pitchFamily="34" charset="-122"/>
                <a:ea typeface="微软雅黑" pitchFamily="34" charset="-122"/>
              </a:rPr>
              <a:t>dtype </a:t>
            </a:r>
            <a:r>
              <a:rPr lang="zh-CN" altLang="en-US" sz="1600" smtClean="0">
                <a:solidFill>
                  <a:schemeClr val="accent5">
                    <a:lumMod val="75000"/>
                  </a:schemeClr>
                </a:solidFill>
                <a:latin typeface="微软雅黑" pitchFamily="34" charset="-122"/>
                <a:ea typeface="微软雅黑" pitchFamily="34" charset="-122"/>
              </a:rPr>
              <a:t>对象，</a:t>
            </a:r>
            <a:r>
              <a:rPr lang="zh-CN" altLang="en-US" sz="1600">
                <a:solidFill>
                  <a:schemeClr val="accent5">
                    <a:lumMod val="75000"/>
                  </a:schemeClr>
                </a:solidFill>
                <a:latin typeface="微软雅黑" pitchFamily="34" charset="-122"/>
                <a:ea typeface="微软雅黑" pitchFamily="34" charset="-122"/>
              </a:rPr>
              <a:t>如果为 </a:t>
            </a:r>
            <a:r>
              <a:rPr lang="en-US" altLang="zh-CN" sz="1600" smtClean="0">
                <a:solidFill>
                  <a:schemeClr val="accent5">
                    <a:lumMod val="75000"/>
                  </a:schemeClr>
                </a:solidFill>
                <a:latin typeface="微软雅黑" pitchFamily="34" charset="-122"/>
                <a:ea typeface="微软雅黑" pitchFamily="34" charset="-122"/>
              </a:rPr>
              <a:t>false</a:t>
            </a:r>
            <a:r>
              <a:rPr lang="zh-CN" altLang="en-US" sz="1600" smtClean="0">
                <a:solidFill>
                  <a:schemeClr val="accent5">
                    <a:lumMod val="75000"/>
                  </a:schemeClr>
                </a:solidFill>
                <a:latin typeface="微软雅黑" pitchFamily="34" charset="-122"/>
                <a:ea typeface="微软雅黑" pitchFamily="34" charset="-122"/>
              </a:rPr>
              <a:t>则</a:t>
            </a:r>
            <a:r>
              <a:rPr lang="zh-CN" altLang="en-US" sz="1600">
                <a:solidFill>
                  <a:schemeClr val="accent5">
                    <a:lumMod val="75000"/>
                  </a:schemeClr>
                </a:solidFill>
                <a:latin typeface="微软雅黑" pitchFamily="34" charset="-122"/>
                <a:ea typeface="微软雅黑" pitchFamily="34" charset="-122"/>
              </a:rPr>
              <a:t>是对内置数据类型对象的</a:t>
            </a:r>
            <a:r>
              <a:rPr lang="zh-CN" altLang="en-US" sz="1600" smtClean="0">
                <a:solidFill>
                  <a:schemeClr val="accent5">
                    <a:lumMod val="75000"/>
                  </a:schemeClr>
                </a:solidFill>
                <a:latin typeface="微软雅黑" pitchFamily="34" charset="-122"/>
                <a:ea typeface="微软雅黑" pitchFamily="34" charset="-122"/>
              </a:rPr>
              <a:t>引用。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539977"/>
            <a:ext cx="24384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 calcmode="lin" valueType="num">
                                      <p:cBhvr>
                                        <p:cTn id="47" dur="500" fill="hold"/>
                                        <p:tgtEl>
                                          <p:spTgt spid="6146"/>
                                        </p:tgtEl>
                                        <p:attrNameLst>
                                          <p:attrName>ppt_w</p:attrName>
                                        </p:attrNameLst>
                                      </p:cBhvr>
                                      <p:tavLst>
                                        <p:tav tm="0">
                                          <p:val>
                                            <p:fltVal val="0"/>
                                          </p:val>
                                        </p:tav>
                                        <p:tav tm="100000">
                                          <p:val>
                                            <p:strVal val="#ppt_w"/>
                                          </p:val>
                                        </p:tav>
                                      </p:tavLst>
                                    </p:anim>
                                    <p:anim calcmode="lin" valueType="num">
                                      <p:cBhvr>
                                        <p:cTn id="48" dur="500" fill="hold"/>
                                        <p:tgtEl>
                                          <p:spTgt spid="6146"/>
                                        </p:tgtEl>
                                        <p:attrNameLst>
                                          <p:attrName>ppt_h</p:attrName>
                                        </p:attrNameLst>
                                      </p:cBhvr>
                                      <p:tavLst>
                                        <p:tav tm="0">
                                          <p:val>
                                            <p:fltVal val="0"/>
                                          </p:val>
                                        </p:tav>
                                        <p:tav tm="100000">
                                          <p:val>
                                            <p:strVal val="#ppt_h"/>
                                          </p:val>
                                        </p:tav>
                                      </p:tavLst>
                                    </p:anim>
                                    <p:animEffect transition="in" filter="fade">
                                      <p:cBhvr>
                                        <p:cTn id="49" dur="500"/>
                                        <p:tgtEl>
                                          <p:spTgt spid="61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协整校验</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一个时间序列，如果均值和方差没有系统变化或周期性变化（均值无变化：没有明显趋势，方差无变化：波动比较稳定），就称之为平稳的。平稳性是进行时间序列分析的一个很重要的</a:t>
            </a:r>
            <a:r>
              <a:rPr lang="zh-CN" altLang="en-US" sz="1600" smtClean="0">
                <a:solidFill>
                  <a:srgbClr val="4BACC6">
                    <a:lumMod val="75000"/>
                  </a:srgbClr>
                </a:solidFill>
                <a:latin typeface="微软雅黑" pitchFamily="34" charset="-122"/>
                <a:ea typeface="微软雅黑" pitchFamily="34" charset="-122"/>
              </a:rPr>
              <a:t>前提，很多模型都要求序列是平稳性的</a:t>
            </a:r>
            <a:r>
              <a:rPr lang="zh-CN" altLang="en-US" sz="1600">
                <a:solidFill>
                  <a:srgbClr val="4BACC6">
                    <a:lumMod val="75000"/>
                  </a:srgbClr>
                </a:solidFill>
                <a:latin typeface="微软雅黑" pitchFamily="34" charset="-122"/>
                <a:ea typeface="微软雅黑" pitchFamily="34" charset="-122"/>
              </a:rPr>
              <a:t>，就像在大数定理和中心定理中要求样本同分布一样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但现实中很多时间序列都是非平稳的，从这个着眼点上，经济学家</a:t>
            </a:r>
            <a:r>
              <a:rPr lang="en-US" altLang="zh-CN" sz="1600" smtClean="0">
                <a:solidFill>
                  <a:srgbClr val="4BACC6">
                    <a:lumMod val="75000"/>
                  </a:srgbClr>
                </a:solidFill>
                <a:latin typeface="微软雅黑" pitchFamily="34" charset="-122"/>
                <a:ea typeface="微软雅黑" pitchFamily="34" charset="-122"/>
              </a:rPr>
              <a:t>Engle</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Granger</a:t>
            </a:r>
            <a:r>
              <a:rPr lang="zh-CN" altLang="en-US" sz="1600" smtClean="0">
                <a:solidFill>
                  <a:srgbClr val="4BACC6">
                    <a:lumMod val="75000"/>
                  </a:srgbClr>
                </a:solidFill>
                <a:latin typeface="微软雅黑" pitchFamily="34" charset="-122"/>
                <a:ea typeface="微软雅黑" pitchFamily="34" charset="-122"/>
              </a:rPr>
              <a:t>提出了协整（</a:t>
            </a:r>
            <a:r>
              <a:rPr lang="en-US" altLang="zh-CN" sz="1600" smtClean="0">
                <a:solidFill>
                  <a:srgbClr val="4BACC6">
                    <a:lumMod val="75000"/>
                  </a:srgbClr>
                </a:solidFill>
                <a:latin typeface="微软雅黑" pitchFamily="34" charset="-122"/>
                <a:ea typeface="微软雅黑" pitchFamily="34" charset="-122"/>
              </a:rPr>
              <a:t>cointegration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亦</a:t>
            </a:r>
            <a:r>
              <a:rPr lang="zh-CN" altLang="en-US" sz="1600" smtClean="0">
                <a:solidFill>
                  <a:srgbClr val="4BACC6">
                    <a:lumMod val="75000"/>
                  </a:srgbClr>
                </a:solidFill>
                <a:latin typeface="微软雅黑" pitchFamily="34" charset="-122"/>
                <a:ea typeface="微软雅黑" pitchFamily="34" charset="-122"/>
              </a:rPr>
              <a:t>称共</a:t>
            </a:r>
            <a:r>
              <a:rPr lang="zh-CN" altLang="en-US" sz="1600">
                <a:solidFill>
                  <a:srgbClr val="4BACC6">
                    <a:lumMod val="75000"/>
                  </a:srgbClr>
                </a:solidFill>
                <a:latin typeface="微软雅黑" pitchFamily="34" charset="-122"/>
                <a:ea typeface="微软雅黑" pitchFamily="34" charset="-122"/>
              </a:rPr>
              <a:t>整合性）</a:t>
            </a:r>
            <a:r>
              <a:rPr lang="zh-CN" altLang="en-US" sz="1600" smtClean="0">
                <a:solidFill>
                  <a:srgbClr val="4BACC6">
                    <a:lumMod val="75000"/>
                  </a:srgbClr>
                </a:solidFill>
                <a:latin typeface="微软雅黑" pitchFamily="34" charset="-122"/>
                <a:ea typeface="微软雅黑" pitchFamily="34" charset="-122"/>
              </a:rPr>
              <a:t>的概念。如果</a:t>
            </a:r>
            <a:r>
              <a:rPr lang="zh-CN" altLang="en-US" sz="1600">
                <a:solidFill>
                  <a:srgbClr val="4BACC6">
                    <a:lumMod val="75000"/>
                  </a:srgbClr>
                </a:solidFill>
                <a:latin typeface="微软雅黑" pitchFamily="34" charset="-122"/>
                <a:ea typeface="微软雅黑" pitchFamily="34" charset="-122"/>
              </a:rPr>
              <a:t>两个时间序列</a:t>
            </a:r>
            <a:r>
              <a:rPr lang="en-US" altLang="zh-CN" sz="1600">
                <a:solidFill>
                  <a:srgbClr val="4BACC6">
                    <a:lumMod val="75000"/>
                  </a:srgbClr>
                </a:solidFill>
                <a:latin typeface="微软雅黑" pitchFamily="34" charset="-122"/>
                <a:ea typeface="微软雅黑" pitchFamily="34" charset="-122"/>
              </a:rPr>
              <a:t>x(t)</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y(t)</a:t>
            </a:r>
            <a:r>
              <a:rPr lang="zh-CN" altLang="en-US" sz="1600">
                <a:solidFill>
                  <a:srgbClr val="4BACC6">
                    <a:lumMod val="75000"/>
                  </a:srgbClr>
                </a:solidFill>
                <a:latin typeface="微软雅黑" pitchFamily="34" charset="-122"/>
                <a:ea typeface="微软雅黑" pitchFamily="34" charset="-122"/>
              </a:rPr>
              <a:t>的线性组合是稳态的，那么就称这两个序列</a:t>
            </a:r>
            <a:r>
              <a:rPr lang="zh-CN" altLang="en-US" sz="1600" smtClean="0">
                <a:solidFill>
                  <a:srgbClr val="4BACC6">
                    <a:lumMod val="75000"/>
                  </a:srgbClr>
                </a:solidFill>
                <a:latin typeface="微软雅黑" pitchFamily="34" charset="-122"/>
                <a:ea typeface="微软雅黑" pitchFamily="34" charset="-122"/>
              </a:rPr>
              <a:t>具有共整合性</a:t>
            </a:r>
            <a:r>
              <a:rPr lang="zh-CN" altLang="en-US" sz="1600">
                <a:solidFill>
                  <a:srgbClr val="4BACC6">
                    <a:lumMod val="75000"/>
                  </a:srgbClr>
                </a:solidFill>
                <a:latin typeface="微软雅黑" pitchFamily="34" charset="-122"/>
                <a:ea typeface="微软雅黑" pitchFamily="34" charset="-122"/>
              </a:rPr>
              <a:t>或协整</a:t>
            </a:r>
            <a:r>
              <a:rPr lang="zh-CN" altLang="en-US" sz="1600" smtClean="0">
                <a:solidFill>
                  <a:srgbClr val="4BACC6">
                    <a:lumMod val="75000"/>
                  </a:srgbClr>
                </a:solidFill>
                <a:latin typeface="微软雅黑" pitchFamily="34" charset="-122"/>
                <a:ea typeface="微软雅黑" pitchFamily="34" charset="-122"/>
              </a:rPr>
              <a:t>性。</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协整性不同于相关性，例如考虑</a:t>
            </a:r>
            <a:r>
              <a:rPr lang="zh-CN" altLang="en-US" sz="1600">
                <a:solidFill>
                  <a:srgbClr val="4BACC6">
                    <a:lumMod val="75000"/>
                  </a:srgbClr>
                </a:solidFill>
                <a:latin typeface="微软雅黑" pitchFamily="34" charset="-122"/>
                <a:ea typeface="微软雅黑" pitchFamily="34" charset="-122"/>
              </a:rPr>
              <a:t>醉汉与狗在一起散步的情形，相关性反映出他们是否在同一个方向上前进。协整性反映的则是一段时间后人和狗之间的</a:t>
            </a:r>
            <a:r>
              <a:rPr lang="zh-CN" altLang="en-US" sz="1600" smtClean="0">
                <a:solidFill>
                  <a:srgbClr val="4BACC6">
                    <a:lumMod val="75000"/>
                  </a:srgbClr>
                </a:solidFill>
                <a:latin typeface="微软雅黑" pitchFamily="34" charset="-122"/>
                <a:ea typeface="微软雅黑" pitchFamily="34" charset="-122"/>
              </a:rPr>
              <a:t>距离。</a:t>
            </a: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一般，使用增广</a:t>
            </a:r>
            <a:r>
              <a:rPr lang="zh-CN" altLang="en-US" sz="1600">
                <a:solidFill>
                  <a:srgbClr val="4BACC6">
                    <a:lumMod val="75000"/>
                  </a:srgbClr>
                </a:solidFill>
                <a:latin typeface="微软雅黑" pitchFamily="34" charset="-122"/>
                <a:ea typeface="微软雅黑" pitchFamily="34" charset="-122"/>
              </a:rPr>
              <a:t>迪基</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福勒检验法（</a:t>
            </a:r>
            <a:r>
              <a:rPr lang="en-US" altLang="zh-CN" sz="1600">
                <a:solidFill>
                  <a:srgbClr val="4BACC6">
                    <a:lumMod val="75000"/>
                  </a:srgbClr>
                </a:solidFill>
                <a:latin typeface="微软雅黑" pitchFamily="34" charset="-122"/>
                <a:ea typeface="微软雅黑" pitchFamily="34" charset="-122"/>
              </a:rPr>
              <a:t>Augmented Dickey-Fuller test</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ADF</a:t>
            </a:r>
            <a:r>
              <a:rPr lang="zh-CN" altLang="en-US" sz="1600" smtClean="0">
                <a:solidFill>
                  <a:srgbClr val="4BACC6">
                    <a:lumMod val="75000"/>
                  </a:srgbClr>
                </a:solidFill>
                <a:latin typeface="微软雅黑" pitchFamily="34" charset="-122"/>
                <a:ea typeface="微软雅黑" pitchFamily="34" charset="-122"/>
              </a:rPr>
              <a:t>检验）</a:t>
            </a:r>
            <a:r>
              <a:rPr lang="zh-CN" altLang="en-US" sz="1600">
                <a:solidFill>
                  <a:srgbClr val="4BACC6">
                    <a:lumMod val="75000"/>
                  </a:srgbClr>
                </a:solidFill>
                <a:latin typeface="微软雅黑" pitchFamily="34" charset="-122"/>
                <a:ea typeface="微软雅黑" pitchFamily="34" charset="-122"/>
              </a:rPr>
              <a:t>可以测试时间序列中的单位根，也可用于确定时间序列的协整</a:t>
            </a:r>
            <a:r>
              <a:rPr lang="zh-CN" altLang="en-US" sz="1600" smtClean="0">
                <a:solidFill>
                  <a:srgbClr val="4BACC6">
                    <a:lumMod val="75000"/>
                  </a:srgbClr>
                </a:solidFill>
                <a:latin typeface="微软雅黑" pitchFamily="34" charset="-122"/>
                <a:ea typeface="微软雅黑" pitchFamily="34" charset="-122"/>
              </a:rPr>
              <a:t>关系。</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75790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00" y="956705"/>
            <a:ext cx="5696745" cy="494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01" y="1988840"/>
            <a:ext cx="4387527" cy="83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01" y="3212977"/>
            <a:ext cx="6907808" cy="88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20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ppt_w</p:attrName>
                                        </p:attrNameLst>
                                      </p:cBhvr>
                                      <p:tavLst>
                                        <p:tav tm="0">
                                          <p:val>
                                            <p:fltVal val="0"/>
                                          </p:val>
                                        </p:tav>
                                        <p:tav tm="100000">
                                          <p:val>
                                            <p:strVal val="#ppt_w"/>
                                          </p:val>
                                        </p:tav>
                                      </p:tavLst>
                                    </p:anim>
                                    <p:anim calcmode="lin" valueType="num">
                                      <p:cBhvr>
                                        <p:cTn id="8" dur="500" fill="hold"/>
                                        <p:tgtEl>
                                          <p:spTgt spid="3079"/>
                                        </p:tgtEl>
                                        <p:attrNameLst>
                                          <p:attrName>ppt_h</p:attrName>
                                        </p:attrNameLst>
                                      </p:cBhvr>
                                      <p:tavLst>
                                        <p:tav tm="0">
                                          <p:val>
                                            <p:fltVal val="0"/>
                                          </p:val>
                                        </p:tav>
                                        <p:tav tm="100000">
                                          <p:val>
                                            <p:strVal val="#ppt_h"/>
                                          </p:val>
                                        </p:tav>
                                      </p:tavLst>
                                    </p:anim>
                                    <p:animEffect transition="in" filter="fade">
                                      <p:cBhvr>
                                        <p:cTn id="9" dur="500"/>
                                        <p:tgtEl>
                                          <p:spTgt spid="30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9"/>
                                        </p:tgtEl>
                                        <p:attrNameLst>
                                          <p:attrName>ppt_w</p:attrName>
                                        </p:attrNameLst>
                                      </p:cBhvr>
                                      <p:tavLst>
                                        <p:tav tm="0">
                                          <p:val>
                                            <p:strVal val="ppt_w"/>
                                          </p:val>
                                        </p:tav>
                                        <p:tav tm="100000">
                                          <p:val>
                                            <p:fltVal val="0"/>
                                          </p:val>
                                        </p:tav>
                                      </p:tavLst>
                                    </p:anim>
                                    <p:anim calcmode="lin" valueType="num">
                                      <p:cBhvr>
                                        <p:cTn id="14" dur="500"/>
                                        <p:tgtEl>
                                          <p:spTgt spid="3079"/>
                                        </p:tgtEl>
                                        <p:attrNameLst>
                                          <p:attrName>ppt_h</p:attrName>
                                        </p:attrNameLst>
                                      </p:cBhvr>
                                      <p:tavLst>
                                        <p:tav tm="0">
                                          <p:val>
                                            <p:strVal val="ppt_h"/>
                                          </p:val>
                                        </p:tav>
                                        <p:tav tm="100000">
                                          <p:val>
                                            <p:fltVal val="0"/>
                                          </p:val>
                                        </p:tav>
                                      </p:tavLst>
                                    </p:anim>
                                    <p:animEffect transition="out" filter="fade">
                                      <p:cBhvr>
                                        <p:cTn id="15" dur="500"/>
                                        <p:tgtEl>
                                          <p:spTgt spid="3079"/>
                                        </p:tgtEl>
                                      </p:cBhvr>
                                    </p:animEffect>
                                    <p:set>
                                      <p:cBhvr>
                                        <p:cTn id="16" dur="1" fill="hold">
                                          <p:stCondLst>
                                            <p:cond delay="499"/>
                                          </p:stCondLst>
                                        </p:cTn>
                                        <p:tgtEl>
                                          <p:spTgt spid="307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p:cTn id="21" dur="500" fill="hold"/>
                                        <p:tgtEl>
                                          <p:spTgt spid="3076"/>
                                        </p:tgtEl>
                                        <p:attrNameLst>
                                          <p:attrName>ppt_w</p:attrName>
                                        </p:attrNameLst>
                                      </p:cBhvr>
                                      <p:tavLst>
                                        <p:tav tm="0">
                                          <p:val>
                                            <p:fltVal val="0"/>
                                          </p:val>
                                        </p:tav>
                                        <p:tav tm="100000">
                                          <p:val>
                                            <p:strVal val="#ppt_w"/>
                                          </p:val>
                                        </p:tav>
                                      </p:tavLst>
                                    </p:anim>
                                    <p:anim calcmode="lin" valueType="num">
                                      <p:cBhvr>
                                        <p:cTn id="22" dur="500" fill="hold"/>
                                        <p:tgtEl>
                                          <p:spTgt spid="3076"/>
                                        </p:tgtEl>
                                        <p:attrNameLst>
                                          <p:attrName>ppt_h</p:attrName>
                                        </p:attrNameLst>
                                      </p:cBhvr>
                                      <p:tavLst>
                                        <p:tav tm="0">
                                          <p:val>
                                            <p:fltVal val="0"/>
                                          </p:val>
                                        </p:tav>
                                        <p:tav tm="100000">
                                          <p:val>
                                            <p:strVal val="#ppt_h"/>
                                          </p:val>
                                        </p:tav>
                                      </p:tavLst>
                                    </p:anim>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 calcmode="lin" valueType="num">
                                      <p:cBhvr>
                                        <p:cTn id="28" dur="500" fill="hold"/>
                                        <p:tgtEl>
                                          <p:spTgt spid="3077"/>
                                        </p:tgtEl>
                                        <p:attrNameLst>
                                          <p:attrName>ppt_w</p:attrName>
                                        </p:attrNameLst>
                                      </p:cBhvr>
                                      <p:tavLst>
                                        <p:tav tm="0">
                                          <p:val>
                                            <p:fltVal val="0"/>
                                          </p:val>
                                        </p:tav>
                                        <p:tav tm="100000">
                                          <p:val>
                                            <p:strVal val="#ppt_w"/>
                                          </p:val>
                                        </p:tav>
                                      </p:tavLst>
                                    </p:anim>
                                    <p:anim calcmode="lin" valueType="num">
                                      <p:cBhvr>
                                        <p:cTn id="29" dur="500" fill="hold"/>
                                        <p:tgtEl>
                                          <p:spTgt spid="3077"/>
                                        </p:tgtEl>
                                        <p:attrNameLst>
                                          <p:attrName>ppt_h</p:attrName>
                                        </p:attrNameLst>
                                      </p:cBhvr>
                                      <p:tavLst>
                                        <p:tav tm="0">
                                          <p:val>
                                            <p:fltVal val="0"/>
                                          </p:val>
                                        </p:tav>
                                        <p:tav tm="100000">
                                          <p:val>
                                            <p:strVal val="#ppt_h"/>
                                          </p:val>
                                        </p:tav>
                                      </p:tavLst>
                                    </p:anim>
                                    <p:animEffect transition="in" filter="fade">
                                      <p:cBhvr>
                                        <p:cTn id="3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自相关</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是指数据</a:t>
            </a:r>
            <a:r>
              <a:rPr lang="zh-CN" altLang="en-US" sz="1600">
                <a:solidFill>
                  <a:srgbClr val="4BACC6">
                    <a:lumMod val="75000"/>
                  </a:srgbClr>
                </a:solidFill>
                <a:latin typeface="微软雅黑" pitchFamily="34" charset="-122"/>
                <a:ea typeface="微软雅黑" pitchFamily="34" charset="-122"/>
              </a:rPr>
              <a:t>集内部的相关性</a:t>
            </a: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给定的时间序列，我们只要知道其均值和标准差，就可以用期望值算子</a:t>
            </a:r>
            <a:r>
              <a:rPr lang="zh-CN" altLang="en-US" sz="1600" smtClean="0">
                <a:solidFill>
                  <a:srgbClr val="4BACC6">
                    <a:lumMod val="75000"/>
                  </a:srgbClr>
                </a:solidFill>
                <a:latin typeface="微软雅黑" pitchFamily="34" charset="-122"/>
                <a:ea typeface="微软雅黑" pitchFamily="34" charset="-122"/>
              </a:rPr>
              <a:t>来确定当前时间</a:t>
            </a:r>
            <a:r>
              <a:rPr lang="en-US" altLang="zh-CN" sz="1600" smtClean="0">
                <a:solidFill>
                  <a:srgbClr val="4BACC6">
                    <a:lumMod val="75000"/>
                  </a:srgbClr>
                </a:solidFill>
                <a:latin typeface="微软雅黑" pitchFamily="34" charset="-122"/>
                <a:ea typeface="微软雅黑" pitchFamily="34" charset="-122"/>
              </a:rPr>
              <a:t>t</a:t>
            </a:r>
            <a:r>
              <a:rPr lang="zh-CN" altLang="en-US" sz="1600" smtClean="0">
                <a:solidFill>
                  <a:srgbClr val="4BACC6">
                    <a:lumMod val="75000"/>
                  </a:srgbClr>
                </a:solidFill>
                <a:latin typeface="微软雅黑" pitchFamily="34" charset="-122"/>
                <a:ea typeface="微软雅黑" pitchFamily="34" charset="-122"/>
              </a:rPr>
              <a:t>及其后延时间</a:t>
            </a:r>
            <a:r>
              <a:rPr lang="en-US" altLang="zh-CN" sz="1600" smtClean="0">
                <a:solidFill>
                  <a:srgbClr val="4BACC6">
                    <a:lumMod val="75000"/>
                  </a:srgbClr>
                </a:solidFill>
                <a:latin typeface="微软雅黑" pitchFamily="34" charset="-122"/>
                <a:ea typeface="微软雅黑" pitchFamily="34" charset="-122"/>
              </a:rPr>
              <a:t>s</a:t>
            </a:r>
            <a:r>
              <a:rPr lang="zh-CN" altLang="en-US" sz="1600" smtClean="0">
                <a:solidFill>
                  <a:srgbClr val="4BACC6">
                    <a:lumMod val="75000"/>
                  </a:srgbClr>
                </a:solidFill>
                <a:latin typeface="微软雅黑" pitchFamily="34" charset="-122"/>
                <a:ea typeface="微软雅黑" pitchFamily="34" charset="-122"/>
              </a:rPr>
              <a:t>的</a:t>
            </a:r>
            <a:r>
              <a:rPr lang="zh-CN" altLang="en-US" sz="1600">
                <a:solidFill>
                  <a:srgbClr val="4BACC6">
                    <a:lumMod val="75000"/>
                  </a:srgbClr>
                </a:solidFill>
                <a:latin typeface="微软雅黑" pitchFamily="34" charset="-122"/>
                <a:ea typeface="微软雅黑" pitchFamily="34" charset="-122"/>
              </a:rPr>
              <a:t>自相关</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本质上就是</a:t>
            </a:r>
            <a:r>
              <a:rPr lang="zh-CN" altLang="en-US" sz="1600">
                <a:solidFill>
                  <a:srgbClr val="4BACC6">
                    <a:lumMod val="75000"/>
                  </a:srgbClr>
                </a:solidFill>
                <a:latin typeface="微软雅黑" pitchFamily="34" charset="-122"/>
                <a:ea typeface="微软雅黑" pitchFamily="34" charset="-122"/>
              </a:rPr>
              <a:t>把相关性公式应用于一个时间序列及其同一个时间序列</a:t>
            </a:r>
            <a:r>
              <a:rPr lang="zh-CN" altLang="en-US" sz="1600" smtClean="0">
                <a:solidFill>
                  <a:srgbClr val="4BACC6">
                    <a:lumMod val="75000"/>
                  </a:srgbClr>
                </a:solidFill>
                <a:latin typeface="微软雅黑" pitchFamily="34" charset="-122"/>
                <a:ea typeface="微软雅黑" pitchFamily="34" charset="-122"/>
              </a:rPr>
              <a:t>的后延部分，以计算当前值对后延部分值的自相关系数。</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前面的课程曾介绍过用</a:t>
            </a:r>
            <a:r>
              <a:rPr lang="en-US" altLang="zh-CN" sz="1600">
                <a:solidFill>
                  <a:srgbClr val="4BACC6">
                    <a:lumMod val="75000"/>
                  </a:srgbClr>
                </a:solidFill>
                <a:latin typeface="微软雅黑" pitchFamily="34" charset="-122"/>
                <a:ea typeface="微软雅黑" pitchFamily="34" charset="-122"/>
              </a:rPr>
              <a:t>Pandas</a:t>
            </a:r>
            <a:r>
              <a:rPr lang="zh-CN" altLang="en-US" sz="1600">
                <a:solidFill>
                  <a:srgbClr val="4BACC6">
                    <a:lumMod val="75000"/>
                  </a:srgbClr>
                </a:solidFill>
                <a:latin typeface="微软雅黑" pitchFamily="34" charset="-122"/>
                <a:ea typeface="微软雅黑" pitchFamily="34" charset="-122"/>
              </a:rPr>
              <a:t>函数绘制过自相关</a:t>
            </a:r>
            <a:r>
              <a:rPr lang="zh-CN" altLang="en-US" sz="1600" smtClean="0">
                <a:solidFill>
                  <a:srgbClr val="4BACC6">
                    <a:lumMod val="75000"/>
                  </a:srgbClr>
                </a:solidFill>
                <a:latin typeface="微软雅黑" pitchFamily="34" charset="-122"/>
                <a:ea typeface="微软雅黑" pitchFamily="34" charset="-122"/>
              </a:rPr>
              <a:t>图形，接下来的例子中将</a:t>
            </a:r>
            <a:r>
              <a:rPr lang="zh-CN" altLang="en-US" sz="1600">
                <a:solidFill>
                  <a:srgbClr val="4BACC6">
                    <a:lumMod val="75000"/>
                  </a:srgbClr>
                </a:solidFill>
                <a:latin typeface="微软雅黑" pitchFamily="34" charset="-122"/>
                <a:ea typeface="微软雅黑" pitchFamily="34" charset="-122"/>
              </a:rPr>
              <a:t>使用</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库的</a:t>
            </a:r>
            <a:r>
              <a:rPr lang="en-US" altLang="zh-CN" sz="1600">
                <a:solidFill>
                  <a:srgbClr val="4BACC6">
                    <a:lumMod val="75000"/>
                  </a:srgbClr>
                </a:solidFill>
                <a:latin typeface="微软雅黑" pitchFamily="34" charset="-122"/>
                <a:ea typeface="微软雅黑" pitchFamily="34" charset="-122"/>
              </a:rPr>
              <a:t>correlate()</a:t>
            </a:r>
            <a:r>
              <a:rPr lang="zh-CN" altLang="en-US" sz="1600">
                <a:solidFill>
                  <a:srgbClr val="4BACC6">
                    <a:lumMod val="75000"/>
                  </a:srgbClr>
                </a:solidFill>
                <a:latin typeface="微软雅黑" pitchFamily="34" charset="-122"/>
                <a:ea typeface="微软雅黑" pitchFamily="34" charset="-122"/>
              </a:rPr>
              <a:t>函数来计算太阳黑子周期实际的自相关值</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5629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425" y="1556792"/>
            <a:ext cx="3793151" cy="337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054" y="3563872"/>
            <a:ext cx="11049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2242581" y="385387"/>
            <a:ext cx="4658838" cy="6087226"/>
            <a:chOff x="2242581" y="1068262"/>
            <a:chExt cx="4658838" cy="6087226"/>
          </a:xfrm>
        </p:grpSpPr>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581" y="1068262"/>
              <a:ext cx="4658838" cy="300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581" y="4067928"/>
              <a:ext cx="4658838" cy="30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50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500" fill="hold"/>
                                        <p:tgtEl>
                                          <p:spTgt spid="4103"/>
                                        </p:tgtEl>
                                        <p:attrNameLst>
                                          <p:attrName>ppt_w</p:attrName>
                                        </p:attrNameLst>
                                      </p:cBhvr>
                                      <p:tavLst>
                                        <p:tav tm="0">
                                          <p:val>
                                            <p:fltVal val="0"/>
                                          </p:val>
                                        </p:tav>
                                        <p:tav tm="100000">
                                          <p:val>
                                            <p:strVal val="#ppt_w"/>
                                          </p:val>
                                        </p:tav>
                                      </p:tavLst>
                                    </p:anim>
                                    <p:anim calcmode="lin" valueType="num">
                                      <p:cBhvr>
                                        <p:cTn id="8" dur="500" fill="hold"/>
                                        <p:tgtEl>
                                          <p:spTgt spid="4103"/>
                                        </p:tgtEl>
                                        <p:attrNameLst>
                                          <p:attrName>ppt_h</p:attrName>
                                        </p:attrNameLst>
                                      </p:cBhvr>
                                      <p:tavLst>
                                        <p:tav tm="0">
                                          <p:val>
                                            <p:fltVal val="0"/>
                                          </p:val>
                                        </p:tav>
                                        <p:tav tm="100000">
                                          <p:val>
                                            <p:strVal val="#ppt_h"/>
                                          </p:val>
                                        </p:tav>
                                      </p:tavLst>
                                    </p:anim>
                                    <p:animEffect transition="in" filter="fade">
                                      <p:cBhvr>
                                        <p:cTn id="9" dur="500"/>
                                        <p:tgtEl>
                                          <p:spTgt spid="410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 calcmode="lin" valueType="num">
                                      <p:cBhvr>
                                        <p:cTn id="14" dur="500" fill="hold"/>
                                        <p:tgtEl>
                                          <p:spTgt spid="4102"/>
                                        </p:tgtEl>
                                        <p:attrNameLst>
                                          <p:attrName>ppt_w</p:attrName>
                                        </p:attrNameLst>
                                      </p:cBhvr>
                                      <p:tavLst>
                                        <p:tav tm="0">
                                          <p:val>
                                            <p:fltVal val="0"/>
                                          </p:val>
                                        </p:tav>
                                        <p:tav tm="100000">
                                          <p:val>
                                            <p:strVal val="#ppt_w"/>
                                          </p:val>
                                        </p:tav>
                                      </p:tavLst>
                                    </p:anim>
                                    <p:anim calcmode="lin" valueType="num">
                                      <p:cBhvr>
                                        <p:cTn id="15" dur="500" fill="hold"/>
                                        <p:tgtEl>
                                          <p:spTgt spid="4102"/>
                                        </p:tgtEl>
                                        <p:attrNameLst>
                                          <p:attrName>ppt_h</p:attrName>
                                        </p:attrNameLst>
                                      </p:cBhvr>
                                      <p:tavLst>
                                        <p:tav tm="0">
                                          <p:val>
                                            <p:fltVal val="0"/>
                                          </p:val>
                                        </p:tav>
                                        <p:tav tm="100000">
                                          <p:val>
                                            <p:strVal val="#ppt_h"/>
                                          </p:val>
                                        </p:tav>
                                      </p:tavLst>
                                    </p:anim>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4102"/>
                                        </p:tgtEl>
                                        <p:attrNameLst>
                                          <p:attrName>ppt_w</p:attrName>
                                        </p:attrNameLst>
                                      </p:cBhvr>
                                      <p:tavLst>
                                        <p:tav tm="0">
                                          <p:val>
                                            <p:strVal val="ppt_w"/>
                                          </p:val>
                                        </p:tav>
                                        <p:tav tm="100000">
                                          <p:val>
                                            <p:fltVal val="0"/>
                                          </p:val>
                                        </p:tav>
                                      </p:tavLst>
                                    </p:anim>
                                    <p:anim calcmode="lin" valueType="num">
                                      <p:cBhvr>
                                        <p:cTn id="21" dur="500"/>
                                        <p:tgtEl>
                                          <p:spTgt spid="4102"/>
                                        </p:tgtEl>
                                        <p:attrNameLst>
                                          <p:attrName>ppt_h</p:attrName>
                                        </p:attrNameLst>
                                      </p:cBhvr>
                                      <p:tavLst>
                                        <p:tav tm="0">
                                          <p:val>
                                            <p:strVal val="ppt_h"/>
                                          </p:val>
                                        </p:tav>
                                        <p:tav tm="100000">
                                          <p:val>
                                            <p:fltVal val="0"/>
                                          </p:val>
                                        </p:tav>
                                      </p:tavLst>
                                    </p:anim>
                                    <p:animEffect transition="out" filter="fade">
                                      <p:cBhvr>
                                        <p:cTn id="22" dur="500"/>
                                        <p:tgtEl>
                                          <p:spTgt spid="4102"/>
                                        </p:tgtEl>
                                      </p:cBhvr>
                                    </p:animEffect>
                                    <p:set>
                                      <p:cBhvr>
                                        <p:cTn id="23" dur="1" fill="hold">
                                          <p:stCondLst>
                                            <p:cond delay="499"/>
                                          </p:stCondLst>
                                        </p:cTn>
                                        <p:tgtEl>
                                          <p:spTgt spid="4102"/>
                                        </p:tgtEl>
                                        <p:attrNameLst>
                                          <p:attrName>style.visibility</p:attrName>
                                        </p:attrNameLst>
                                      </p:cBhvr>
                                      <p:to>
                                        <p:strVal val="hidden"/>
                                      </p:to>
                                    </p:set>
                                  </p:childTnLst>
                                </p:cTn>
                              </p:par>
                              <p:par>
                                <p:cTn id="24" presetID="53" presetClass="exit" presetSubtype="32" fill="hold" nodeType="withEffect">
                                  <p:stCondLst>
                                    <p:cond delay="0"/>
                                  </p:stCondLst>
                                  <p:childTnLst>
                                    <p:anim calcmode="lin" valueType="num">
                                      <p:cBhvr>
                                        <p:cTn id="25" dur="500"/>
                                        <p:tgtEl>
                                          <p:spTgt spid="4103"/>
                                        </p:tgtEl>
                                        <p:attrNameLst>
                                          <p:attrName>ppt_w</p:attrName>
                                        </p:attrNameLst>
                                      </p:cBhvr>
                                      <p:tavLst>
                                        <p:tav tm="0">
                                          <p:val>
                                            <p:strVal val="ppt_w"/>
                                          </p:val>
                                        </p:tav>
                                        <p:tav tm="100000">
                                          <p:val>
                                            <p:fltVal val="0"/>
                                          </p:val>
                                        </p:tav>
                                      </p:tavLst>
                                    </p:anim>
                                    <p:anim calcmode="lin" valueType="num">
                                      <p:cBhvr>
                                        <p:cTn id="26" dur="500"/>
                                        <p:tgtEl>
                                          <p:spTgt spid="4103"/>
                                        </p:tgtEl>
                                        <p:attrNameLst>
                                          <p:attrName>ppt_h</p:attrName>
                                        </p:attrNameLst>
                                      </p:cBhvr>
                                      <p:tavLst>
                                        <p:tav tm="0">
                                          <p:val>
                                            <p:strVal val="ppt_h"/>
                                          </p:val>
                                        </p:tav>
                                        <p:tav tm="100000">
                                          <p:val>
                                            <p:fltVal val="0"/>
                                          </p:val>
                                        </p:tav>
                                      </p:tavLst>
                                    </p:anim>
                                    <p:animEffect transition="out" filter="fade">
                                      <p:cBhvr>
                                        <p:cTn id="27" dur="500"/>
                                        <p:tgtEl>
                                          <p:spTgt spid="4103"/>
                                        </p:tgtEl>
                                      </p:cBhvr>
                                    </p:animEffect>
                                    <p:set>
                                      <p:cBhvr>
                                        <p:cTn id="28" dur="1" fill="hold">
                                          <p:stCondLst>
                                            <p:cond delay="499"/>
                                          </p:stCondLst>
                                        </p:cTn>
                                        <p:tgtEl>
                                          <p:spTgt spid="41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自回归模型</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自回归模型（</a:t>
            </a:r>
            <a:r>
              <a:rPr lang="en-US" altLang="zh-CN" sz="1600">
                <a:solidFill>
                  <a:srgbClr val="4BACC6">
                    <a:lumMod val="75000"/>
                  </a:srgbClr>
                </a:solidFill>
                <a:latin typeface="微软雅黑" pitchFamily="34" charset="-122"/>
                <a:ea typeface="微软雅黑" pitchFamily="34" charset="-122"/>
              </a:rPr>
              <a:t>Auto Regressive</a:t>
            </a:r>
            <a:r>
              <a:rPr lang="zh-CN" altLang="en-US" sz="1600" smtClean="0">
                <a:solidFill>
                  <a:srgbClr val="4BACC6">
                    <a:lumMod val="75000"/>
                  </a:srgbClr>
                </a:solidFill>
                <a:latin typeface="微软雅黑" pitchFamily="34" charset="-122"/>
                <a:ea typeface="微软雅黑" pitchFamily="34" charset="-122"/>
              </a:rPr>
              <a:t>）可用</a:t>
            </a:r>
            <a:r>
              <a:rPr lang="zh-CN" altLang="en-US" sz="1600">
                <a:solidFill>
                  <a:srgbClr val="4BACC6">
                    <a:lumMod val="75000"/>
                  </a:srgbClr>
                </a:solidFill>
                <a:latin typeface="微软雅黑" pitchFamily="34" charset="-122"/>
                <a:ea typeface="微软雅黑" pitchFamily="34" charset="-122"/>
              </a:rPr>
              <a:t>于预测时间序列将来的值。使用该模型时，通常需要假定一个随机变量的值依赖于它前面的</a:t>
            </a:r>
            <a:r>
              <a:rPr lang="zh-CN" altLang="en-US" sz="1600" smtClean="0">
                <a:solidFill>
                  <a:srgbClr val="4BACC6">
                    <a:lumMod val="75000"/>
                  </a:srgbClr>
                </a:solidFill>
                <a:latin typeface="微软雅黑" pitchFamily="34" charset="-122"/>
                <a:ea typeface="微软雅黑" pitchFamily="34" charset="-122"/>
              </a:rPr>
              <a:t>值，同时该变量与它前面的值</a:t>
            </a:r>
            <a:r>
              <a:rPr lang="zh-CN" altLang="en-US" sz="1600">
                <a:solidFill>
                  <a:srgbClr val="4BACC6">
                    <a:lumMod val="75000"/>
                  </a:srgbClr>
                </a:solidFill>
                <a:latin typeface="微软雅黑" pitchFamily="34" charset="-122"/>
                <a:ea typeface="微软雅黑" pitchFamily="34" charset="-122"/>
              </a:rPr>
              <a:t>之间的关系是</a:t>
            </a:r>
            <a:r>
              <a:rPr lang="zh-CN" altLang="en-US" sz="1600" smtClean="0">
                <a:solidFill>
                  <a:srgbClr val="4BACC6">
                    <a:lumMod val="75000"/>
                  </a:srgbClr>
                </a:solidFill>
                <a:latin typeface="微软雅黑" pitchFamily="34" charset="-122"/>
                <a:ea typeface="微软雅黑" pitchFamily="34" charset="-122"/>
              </a:rPr>
              <a:t>线性的（即线性回归），接着要</a:t>
            </a:r>
            <a:r>
              <a:rPr lang="zh-CN" altLang="en-US" sz="1600">
                <a:solidFill>
                  <a:srgbClr val="4BACC6">
                    <a:lumMod val="75000"/>
                  </a:srgbClr>
                </a:solidFill>
                <a:latin typeface="微软雅黑" pitchFamily="34" charset="-122"/>
                <a:ea typeface="微软雅黑" pitchFamily="34" charset="-122"/>
              </a:rPr>
              <a:t>做的</a:t>
            </a:r>
            <a:r>
              <a:rPr lang="zh-CN" altLang="en-US" sz="1600" smtClean="0">
                <a:solidFill>
                  <a:srgbClr val="4BACC6">
                    <a:lumMod val="75000"/>
                  </a:srgbClr>
                </a:solidFill>
                <a:latin typeface="微软雅黑" pitchFamily="34" charset="-122"/>
                <a:ea typeface="微软雅黑" pitchFamily="34" charset="-122"/>
              </a:rPr>
              <a:t>就是通过自回归模型的数学公式来拟合</a:t>
            </a:r>
            <a:r>
              <a:rPr lang="zh-CN" altLang="en-US" sz="1600">
                <a:solidFill>
                  <a:srgbClr val="4BACC6">
                    <a:lumMod val="75000"/>
                  </a:srgbClr>
                </a:solidFill>
                <a:latin typeface="微软雅黑" pitchFamily="34" charset="-122"/>
                <a:ea typeface="微软雅黑" pitchFamily="34" charset="-122"/>
              </a:rPr>
              <a:t>数据，以便给数据找到适当的参数。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进行</a:t>
            </a:r>
            <a:r>
              <a:rPr lang="zh-CN" altLang="en-US" sz="1600">
                <a:solidFill>
                  <a:srgbClr val="4BACC6">
                    <a:lumMod val="75000"/>
                  </a:srgbClr>
                </a:solidFill>
                <a:latin typeface="微软雅黑" pitchFamily="34" charset="-122"/>
                <a:ea typeface="微软雅黑" pitchFamily="34" charset="-122"/>
              </a:rPr>
              <a:t>回归分析时</a:t>
            </a:r>
            <a:r>
              <a:rPr lang="zh-CN" altLang="en-US" sz="1600" smtClean="0">
                <a:solidFill>
                  <a:srgbClr val="4BACC6">
                    <a:lumMod val="75000"/>
                  </a:srgbClr>
                </a:solidFill>
                <a:latin typeface="微软雅黑" pitchFamily="34" charset="-122"/>
                <a:ea typeface="微软雅黑" pitchFamily="34" charset="-122"/>
              </a:rPr>
              <a:t>，解决引入</a:t>
            </a:r>
            <a:r>
              <a:rPr lang="zh-CN" altLang="en-US" sz="1600">
                <a:solidFill>
                  <a:srgbClr val="4BACC6">
                    <a:lumMod val="75000"/>
                  </a:srgbClr>
                </a:solidFill>
                <a:latin typeface="微软雅黑" pitchFamily="34" charset="-122"/>
                <a:ea typeface="微软雅黑" pitchFamily="34" charset="-122"/>
              </a:rPr>
              <a:t>新的数据</a:t>
            </a:r>
            <a:r>
              <a:rPr lang="zh-CN" altLang="en-US" sz="1600" smtClean="0">
                <a:solidFill>
                  <a:srgbClr val="4BACC6">
                    <a:lumMod val="75000"/>
                  </a:srgbClr>
                </a:solidFill>
                <a:latin typeface="微软雅黑" pitchFamily="34" charset="-122"/>
                <a:ea typeface="微软雅黑" pitchFamily="34" charset="-122"/>
              </a:rPr>
              <a:t>点时造成拟合值变差的一个方案</a:t>
            </a:r>
            <a:r>
              <a:rPr lang="zh-CN" altLang="en-US" sz="1600">
                <a:solidFill>
                  <a:srgbClr val="4BACC6">
                    <a:lumMod val="75000"/>
                  </a:srgbClr>
                </a:solidFill>
                <a:latin typeface="微软雅黑" pitchFamily="34" charset="-122"/>
                <a:ea typeface="微软雅黑" pitchFamily="34" charset="-122"/>
              </a:rPr>
              <a:t>是进行交叉验证，或者使用没有</a:t>
            </a:r>
            <a:r>
              <a:rPr lang="zh-CN" altLang="en-US" sz="1600">
                <a:solidFill>
                  <a:schemeClr val="accent6">
                    <a:lumMod val="50000"/>
                  </a:schemeClr>
                </a:solidFill>
                <a:latin typeface="微软雅黑" pitchFamily="34" charset="-122"/>
                <a:ea typeface="微软雅黑" pitchFamily="34" charset="-122"/>
              </a:rPr>
              <a:t>过拟合</a:t>
            </a:r>
            <a:r>
              <a:rPr lang="zh-CN" altLang="en-US" sz="1600">
                <a:solidFill>
                  <a:srgbClr val="4BACC6">
                    <a:lumMod val="75000"/>
                  </a:srgbClr>
                </a:solidFill>
                <a:latin typeface="微软雅黑" pitchFamily="34" charset="-122"/>
                <a:ea typeface="微软雅黑" pitchFamily="34" charset="-122"/>
              </a:rPr>
              <a:t>问题的算法。此时，我们只将一部分样本用于模型参数的估算，其余数据用于该模型的测试和评估</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下面通过</a:t>
            </a:r>
            <a:r>
              <a:rPr lang="en-US" altLang="zh-CN" sz="1600">
                <a:solidFill>
                  <a:srgbClr val="4BACC6">
                    <a:lumMod val="75000"/>
                  </a:srgbClr>
                </a:solidFill>
                <a:latin typeface="微软雅黑" pitchFamily="34" charset="-122"/>
                <a:ea typeface="微软雅黑" pitchFamily="34" charset="-122"/>
              </a:rPr>
              <a:t>scipy.optimize.leastsq()</a:t>
            </a:r>
            <a:r>
              <a:rPr lang="zh-CN" altLang="en-US" sz="1600">
                <a:solidFill>
                  <a:srgbClr val="4BACC6">
                    <a:lumMod val="75000"/>
                  </a:srgbClr>
                </a:solidFill>
                <a:latin typeface="微软雅黑" pitchFamily="34" charset="-122"/>
                <a:ea typeface="微软雅黑" pitchFamily="34" charset="-122"/>
              </a:rPr>
              <a:t>函数来</a:t>
            </a:r>
            <a:r>
              <a:rPr lang="zh-CN" altLang="en-US" sz="1600" smtClean="0">
                <a:solidFill>
                  <a:srgbClr val="4BACC6">
                    <a:lumMod val="75000"/>
                  </a:srgbClr>
                </a:solidFill>
                <a:latin typeface="微软雅黑" pitchFamily="34" charset="-122"/>
                <a:ea typeface="微软雅黑" pitchFamily="34" charset="-122"/>
              </a:rPr>
              <a:t>搭建自回归模型</a:t>
            </a:r>
            <a:r>
              <a:rPr lang="zh-CN" altLang="en-US" sz="1600">
                <a:solidFill>
                  <a:srgbClr val="4BACC6">
                    <a:lumMod val="75000"/>
                  </a:srgbClr>
                </a:solidFill>
                <a:latin typeface="微软雅黑" pitchFamily="34" charset="-122"/>
                <a:ea typeface="微软雅黑" pitchFamily="34" charset="-122"/>
              </a:rPr>
              <a:t>，该</a:t>
            </a:r>
            <a:r>
              <a:rPr lang="zh-CN" altLang="en-US" sz="1600" smtClean="0">
                <a:solidFill>
                  <a:srgbClr val="4BACC6">
                    <a:lumMod val="75000"/>
                  </a:srgbClr>
                </a:solidFill>
                <a:latin typeface="微软雅黑" pitchFamily="34" charset="-122"/>
                <a:ea typeface="微软雅黑" pitchFamily="34" charset="-122"/>
              </a:rPr>
              <a:t>函数的</a:t>
            </a:r>
            <a:r>
              <a:rPr lang="zh-CN" altLang="en-US" sz="1600">
                <a:solidFill>
                  <a:srgbClr val="4BACC6">
                    <a:lumMod val="75000"/>
                  </a:srgbClr>
                </a:solidFill>
                <a:latin typeface="微软雅黑" pitchFamily="34" charset="-122"/>
                <a:ea typeface="微软雅黑" pitchFamily="34" charset="-122"/>
              </a:rPr>
              <a:t>前两个滞后</a:t>
            </a:r>
            <a:r>
              <a:rPr lang="zh-CN" altLang="en-US" sz="1600" smtClean="0">
                <a:solidFill>
                  <a:srgbClr val="4BACC6">
                    <a:lumMod val="75000"/>
                  </a:srgbClr>
                </a:solidFill>
                <a:latin typeface="微软雅黑" pitchFamily="34" charset="-122"/>
                <a:ea typeface="微软雅黑" pitchFamily="34" charset="-122"/>
              </a:rPr>
              <a:t>分量可以</a:t>
            </a:r>
            <a:r>
              <a:rPr lang="zh-CN" altLang="en-US" sz="1600">
                <a:solidFill>
                  <a:srgbClr val="4BACC6">
                    <a:lumMod val="75000"/>
                  </a:srgbClr>
                </a:solidFill>
                <a:latin typeface="微软雅黑" pitchFamily="34" charset="-122"/>
                <a:ea typeface="微软雅黑" pitchFamily="34" charset="-122"/>
              </a:rPr>
              <a:t>选择一个线性代数函数作为替代</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644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151" y="1052736"/>
            <a:ext cx="5297698" cy="435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63" y="1832731"/>
            <a:ext cx="6369075" cy="279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004" y="2780928"/>
            <a:ext cx="2321992" cy="829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636" y="1949945"/>
            <a:ext cx="4520729" cy="295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122"/>
                                        </p:tgtEl>
                                        <p:attrNameLst>
                                          <p:attrName>ppt_w</p:attrName>
                                        </p:attrNameLst>
                                      </p:cBhvr>
                                      <p:tavLst>
                                        <p:tav tm="0">
                                          <p:val>
                                            <p:strVal val="ppt_w"/>
                                          </p:val>
                                        </p:tav>
                                        <p:tav tm="100000">
                                          <p:val>
                                            <p:fltVal val="0"/>
                                          </p:val>
                                        </p:tav>
                                      </p:tavLst>
                                    </p:anim>
                                    <p:anim calcmode="lin" valueType="num">
                                      <p:cBhvr>
                                        <p:cTn id="14" dur="500"/>
                                        <p:tgtEl>
                                          <p:spTgt spid="5122"/>
                                        </p:tgtEl>
                                        <p:attrNameLst>
                                          <p:attrName>ppt_h</p:attrName>
                                        </p:attrNameLst>
                                      </p:cBhvr>
                                      <p:tavLst>
                                        <p:tav tm="0">
                                          <p:val>
                                            <p:strVal val="ppt_h"/>
                                          </p:val>
                                        </p:tav>
                                        <p:tav tm="100000">
                                          <p:val>
                                            <p:fltVal val="0"/>
                                          </p:val>
                                        </p:tav>
                                      </p:tavLst>
                                    </p:anim>
                                    <p:animEffect transition="out" filter="fade">
                                      <p:cBhvr>
                                        <p:cTn id="15" dur="500"/>
                                        <p:tgtEl>
                                          <p:spTgt spid="5122"/>
                                        </p:tgtEl>
                                      </p:cBhvr>
                                    </p:animEffect>
                                    <p:set>
                                      <p:cBhvr>
                                        <p:cTn id="16" dur="1" fill="hold">
                                          <p:stCondLst>
                                            <p:cond delay="499"/>
                                          </p:stCondLst>
                                        </p:cTn>
                                        <p:tgtEl>
                                          <p:spTgt spid="51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 calcmode="lin" valueType="num">
                                      <p:cBhvr>
                                        <p:cTn id="21" dur="500" fill="hold"/>
                                        <p:tgtEl>
                                          <p:spTgt spid="5123"/>
                                        </p:tgtEl>
                                        <p:attrNameLst>
                                          <p:attrName>ppt_w</p:attrName>
                                        </p:attrNameLst>
                                      </p:cBhvr>
                                      <p:tavLst>
                                        <p:tav tm="0">
                                          <p:val>
                                            <p:fltVal val="0"/>
                                          </p:val>
                                        </p:tav>
                                        <p:tav tm="100000">
                                          <p:val>
                                            <p:strVal val="#ppt_w"/>
                                          </p:val>
                                        </p:tav>
                                      </p:tavLst>
                                    </p:anim>
                                    <p:anim calcmode="lin" valueType="num">
                                      <p:cBhvr>
                                        <p:cTn id="22" dur="500" fill="hold"/>
                                        <p:tgtEl>
                                          <p:spTgt spid="5123"/>
                                        </p:tgtEl>
                                        <p:attrNameLst>
                                          <p:attrName>ppt_h</p:attrName>
                                        </p:attrNameLst>
                                      </p:cBhvr>
                                      <p:tavLst>
                                        <p:tav tm="0">
                                          <p:val>
                                            <p:fltVal val="0"/>
                                          </p:val>
                                        </p:tav>
                                        <p:tav tm="100000">
                                          <p:val>
                                            <p:strVal val="#ppt_h"/>
                                          </p:val>
                                        </p:tav>
                                      </p:tavLst>
                                    </p:anim>
                                    <p:animEffect transition="in" filter="fade">
                                      <p:cBhvr>
                                        <p:cTn id="23" dur="500"/>
                                        <p:tgtEl>
                                          <p:spTgt spid="51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123"/>
                                        </p:tgtEl>
                                        <p:attrNameLst>
                                          <p:attrName>ppt_w</p:attrName>
                                        </p:attrNameLst>
                                      </p:cBhvr>
                                      <p:tavLst>
                                        <p:tav tm="0">
                                          <p:val>
                                            <p:strVal val="ppt_w"/>
                                          </p:val>
                                        </p:tav>
                                        <p:tav tm="100000">
                                          <p:val>
                                            <p:fltVal val="0"/>
                                          </p:val>
                                        </p:tav>
                                      </p:tavLst>
                                    </p:anim>
                                    <p:anim calcmode="lin" valueType="num">
                                      <p:cBhvr>
                                        <p:cTn id="28" dur="500"/>
                                        <p:tgtEl>
                                          <p:spTgt spid="5123"/>
                                        </p:tgtEl>
                                        <p:attrNameLst>
                                          <p:attrName>ppt_h</p:attrName>
                                        </p:attrNameLst>
                                      </p:cBhvr>
                                      <p:tavLst>
                                        <p:tav tm="0">
                                          <p:val>
                                            <p:strVal val="ppt_h"/>
                                          </p:val>
                                        </p:tav>
                                        <p:tav tm="100000">
                                          <p:val>
                                            <p:fltVal val="0"/>
                                          </p:val>
                                        </p:tav>
                                      </p:tavLst>
                                    </p:anim>
                                    <p:animEffect transition="out" filter="fade">
                                      <p:cBhvr>
                                        <p:cTn id="29" dur="500"/>
                                        <p:tgtEl>
                                          <p:spTgt spid="5123"/>
                                        </p:tgtEl>
                                      </p:cBhvr>
                                    </p:animEffect>
                                    <p:set>
                                      <p:cBhvr>
                                        <p:cTn id="30" dur="1" fill="hold">
                                          <p:stCondLst>
                                            <p:cond delay="499"/>
                                          </p:stCondLst>
                                        </p:cTn>
                                        <p:tgtEl>
                                          <p:spTgt spid="51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4"/>
                                        </p:tgtEl>
                                        <p:attrNameLst>
                                          <p:attrName>style.visibility</p:attrName>
                                        </p:attrNameLst>
                                      </p:cBhvr>
                                      <p:to>
                                        <p:strVal val="visible"/>
                                      </p:to>
                                    </p:set>
                                    <p:anim calcmode="lin" valueType="num">
                                      <p:cBhvr>
                                        <p:cTn id="35" dur="500" fill="hold"/>
                                        <p:tgtEl>
                                          <p:spTgt spid="5124"/>
                                        </p:tgtEl>
                                        <p:attrNameLst>
                                          <p:attrName>ppt_w</p:attrName>
                                        </p:attrNameLst>
                                      </p:cBhvr>
                                      <p:tavLst>
                                        <p:tav tm="0">
                                          <p:val>
                                            <p:fltVal val="0"/>
                                          </p:val>
                                        </p:tav>
                                        <p:tav tm="100000">
                                          <p:val>
                                            <p:strVal val="#ppt_w"/>
                                          </p:val>
                                        </p:tav>
                                      </p:tavLst>
                                    </p:anim>
                                    <p:anim calcmode="lin" valueType="num">
                                      <p:cBhvr>
                                        <p:cTn id="36" dur="500" fill="hold"/>
                                        <p:tgtEl>
                                          <p:spTgt spid="5124"/>
                                        </p:tgtEl>
                                        <p:attrNameLst>
                                          <p:attrName>ppt_h</p:attrName>
                                        </p:attrNameLst>
                                      </p:cBhvr>
                                      <p:tavLst>
                                        <p:tav tm="0">
                                          <p:val>
                                            <p:fltVal val="0"/>
                                          </p:val>
                                        </p:tav>
                                        <p:tav tm="100000">
                                          <p:val>
                                            <p:strVal val="#ppt_h"/>
                                          </p:val>
                                        </p:tav>
                                      </p:tavLst>
                                    </p:anim>
                                    <p:animEffect transition="in" filter="fade">
                                      <p:cBhvr>
                                        <p:cTn id="37" dur="500"/>
                                        <p:tgtEl>
                                          <p:spTgt spid="51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5124"/>
                                        </p:tgtEl>
                                        <p:attrNameLst>
                                          <p:attrName>ppt_w</p:attrName>
                                        </p:attrNameLst>
                                      </p:cBhvr>
                                      <p:tavLst>
                                        <p:tav tm="0">
                                          <p:val>
                                            <p:strVal val="ppt_w"/>
                                          </p:val>
                                        </p:tav>
                                        <p:tav tm="100000">
                                          <p:val>
                                            <p:fltVal val="0"/>
                                          </p:val>
                                        </p:tav>
                                      </p:tavLst>
                                    </p:anim>
                                    <p:anim calcmode="lin" valueType="num">
                                      <p:cBhvr>
                                        <p:cTn id="42" dur="500"/>
                                        <p:tgtEl>
                                          <p:spTgt spid="5124"/>
                                        </p:tgtEl>
                                        <p:attrNameLst>
                                          <p:attrName>ppt_h</p:attrName>
                                        </p:attrNameLst>
                                      </p:cBhvr>
                                      <p:tavLst>
                                        <p:tav tm="0">
                                          <p:val>
                                            <p:strVal val="ppt_h"/>
                                          </p:val>
                                        </p:tav>
                                        <p:tav tm="100000">
                                          <p:val>
                                            <p:fltVal val="0"/>
                                          </p:val>
                                        </p:tav>
                                      </p:tavLst>
                                    </p:anim>
                                    <p:animEffect transition="out" filter="fade">
                                      <p:cBhvr>
                                        <p:cTn id="43" dur="500"/>
                                        <p:tgtEl>
                                          <p:spTgt spid="5124"/>
                                        </p:tgtEl>
                                      </p:cBhvr>
                                    </p:animEffect>
                                    <p:set>
                                      <p:cBhvr>
                                        <p:cTn id="44" dur="1" fill="hold">
                                          <p:stCondLst>
                                            <p:cond delay="499"/>
                                          </p:stCondLst>
                                        </p:cTn>
                                        <p:tgtEl>
                                          <p:spTgt spid="51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25"/>
                                        </p:tgtEl>
                                        <p:attrNameLst>
                                          <p:attrName>style.visibility</p:attrName>
                                        </p:attrNameLst>
                                      </p:cBhvr>
                                      <p:to>
                                        <p:strVal val="visible"/>
                                      </p:to>
                                    </p:set>
                                    <p:anim calcmode="lin" valueType="num">
                                      <p:cBhvr>
                                        <p:cTn id="49" dur="500" fill="hold"/>
                                        <p:tgtEl>
                                          <p:spTgt spid="5125"/>
                                        </p:tgtEl>
                                        <p:attrNameLst>
                                          <p:attrName>ppt_w</p:attrName>
                                        </p:attrNameLst>
                                      </p:cBhvr>
                                      <p:tavLst>
                                        <p:tav tm="0">
                                          <p:val>
                                            <p:fltVal val="0"/>
                                          </p:val>
                                        </p:tav>
                                        <p:tav tm="100000">
                                          <p:val>
                                            <p:strVal val="#ppt_w"/>
                                          </p:val>
                                        </p:tav>
                                      </p:tavLst>
                                    </p:anim>
                                    <p:anim calcmode="lin" valueType="num">
                                      <p:cBhvr>
                                        <p:cTn id="50" dur="500" fill="hold"/>
                                        <p:tgtEl>
                                          <p:spTgt spid="5125"/>
                                        </p:tgtEl>
                                        <p:attrNameLst>
                                          <p:attrName>ppt_h</p:attrName>
                                        </p:attrNameLst>
                                      </p:cBhvr>
                                      <p:tavLst>
                                        <p:tav tm="0">
                                          <p:val>
                                            <p:fltVal val="0"/>
                                          </p:val>
                                        </p:tav>
                                        <p:tav tm="100000">
                                          <p:val>
                                            <p:strVal val="#ppt_h"/>
                                          </p:val>
                                        </p:tav>
                                      </p:tavLst>
                                    </p:anim>
                                    <p:animEffect transition="in" filter="fade">
                                      <p:cBhvr>
                                        <p:cTn id="5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ARMA</a:t>
            </a:r>
            <a:r>
              <a:rPr lang="zh-CN" altLang="en-US" b="1" smtClean="0">
                <a:solidFill>
                  <a:schemeClr val="accent5">
                    <a:lumMod val="50000"/>
                  </a:schemeClr>
                </a:solidFill>
                <a:latin typeface="微软雅黑" pitchFamily="34" charset="-122"/>
                <a:ea typeface="微软雅黑" pitchFamily="34" charset="-122"/>
              </a:rPr>
              <a:t>模型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自回归滑动平均模型</a:t>
            </a:r>
          </a:p>
          <a:p>
            <a:pPr indent="403225" latinLnBrk="0">
              <a:lnSpc>
                <a:spcPct val="150000"/>
              </a:lnSpc>
            </a:pPr>
            <a:r>
              <a:rPr lang="en-US" altLang="zh-CN" sz="160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a:t>
            </a:r>
            <a:r>
              <a:rPr lang="en-US" altLang="zh-CN" sz="1600">
                <a:solidFill>
                  <a:srgbClr val="4BACC6">
                    <a:lumMod val="75000"/>
                  </a:srgbClr>
                </a:solidFill>
                <a:latin typeface="微软雅黑" pitchFamily="34" charset="-122"/>
                <a:ea typeface="微软雅黑" pitchFamily="34" charset="-122"/>
              </a:rPr>
              <a:t>Auto-Regressive and Moving Average Model</a:t>
            </a:r>
            <a:r>
              <a:rPr lang="zh-CN" altLang="en-US" sz="1600" smtClean="0">
                <a:solidFill>
                  <a:srgbClr val="4BACC6">
                    <a:lumMod val="75000"/>
                  </a:srgbClr>
                </a:solidFill>
                <a:latin typeface="微软雅黑" pitchFamily="34" charset="-122"/>
                <a:ea typeface="微软雅黑" pitchFamily="34" charset="-122"/>
              </a:rPr>
              <a:t>）由</a:t>
            </a:r>
            <a:r>
              <a:rPr lang="zh-CN" altLang="en-US" sz="1600">
                <a:solidFill>
                  <a:srgbClr val="4BACC6">
                    <a:lumMod val="75000"/>
                  </a:srgbClr>
                </a:solidFill>
                <a:latin typeface="微软雅黑" pitchFamily="34" charset="-122"/>
                <a:ea typeface="微软雅黑" pitchFamily="34" charset="-122"/>
              </a:rPr>
              <a:t>自回归模型和移动平均模型结合而成</a:t>
            </a:r>
            <a:r>
              <a:rPr lang="zh-CN" altLang="en-US" sz="1600" smtClean="0">
                <a:solidFill>
                  <a:srgbClr val="4BACC6">
                    <a:lumMod val="75000"/>
                  </a:srgbClr>
                </a:solidFill>
                <a:latin typeface="微软雅黑" pitchFamily="34" charset="-122"/>
                <a:ea typeface="微软雅黑" pitchFamily="34" charset="-122"/>
              </a:rPr>
              <a:t>，也常用</a:t>
            </a:r>
            <a:r>
              <a:rPr lang="zh-CN" altLang="en-US" sz="1600">
                <a:solidFill>
                  <a:srgbClr val="4BACC6">
                    <a:lumMod val="75000"/>
                  </a:srgbClr>
                </a:solidFill>
                <a:latin typeface="微软雅黑" pitchFamily="34" charset="-122"/>
                <a:ea typeface="微软雅黑" pitchFamily="34" charset="-122"/>
              </a:rPr>
              <a:t>于时间序列的预测。使用移动平均模型时，我们通常假定随机变量为噪声分量的线性组合与时间序列的均值之和</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自回归模型和移动平均模型可以具有不同的阶数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一般来说</a:t>
            </a:r>
            <a:r>
              <a:rPr lang="zh-CN" altLang="en-US" sz="1600">
                <a:solidFill>
                  <a:srgbClr val="4BACC6">
                    <a:lumMod val="75000"/>
                  </a:srgbClr>
                </a:solidFill>
                <a:latin typeface="微软雅黑" pitchFamily="34" charset="-122"/>
                <a:ea typeface="微软雅黑" pitchFamily="34" charset="-122"/>
              </a:rPr>
              <a:t>，我们能够定义一个具有</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个自回归项和</a:t>
            </a:r>
            <a:r>
              <a:rPr lang="en-US" altLang="zh-CN" sz="1600">
                <a:solidFill>
                  <a:srgbClr val="4BACC6">
                    <a:lumMod val="75000"/>
                  </a:srgbClr>
                </a:solidFill>
                <a:latin typeface="微软雅黑" pitchFamily="34" charset="-122"/>
                <a:ea typeface="微软雅黑" pitchFamily="34" charset="-122"/>
              </a:rPr>
              <a:t>q</a:t>
            </a:r>
            <a:r>
              <a:rPr lang="zh-CN" altLang="en-US" sz="1600">
                <a:solidFill>
                  <a:srgbClr val="4BACC6">
                    <a:lumMod val="75000"/>
                  </a:srgbClr>
                </a:solidFill>
                <a:latin typeface="微软雅黑" pitchFamily="34" charset="-122"/>
                <a:ea typeface="微软雅黑" pitchFamily="34" charset="-122"/>
              </a:rPr>
              <a:t>个移动平均项的</a:t>
            </a:r>
            <a:r>
              <a:rPr lang="en-US" altLang="zh-CN" sz="1600">
                <a:solidFill>
                  <a:srgbClr val="4BACC6">
                    <a:lumMod val="75000"/>
                  </a:srgbClr>
                </a:solidFill>
                <a:latin typeface="微软雅黑" pitchFamily="34" charset="-122"/>
                <a:ea typeface="微软雅黑" pitchFamily="34" charset="-122"/>
              </a:rPr>
              <a:t>ARMA</a:t>
            </a:r>
            <a:r>
              <a:rPr lang="zh-CN" altLang="en-US" sz="1600">
                <a:solidFill>
                  <a:srgbClr val="4BACC6">
                    <a:lumMod val="75000"/>
                  </a:srgbClr>
                </a:solidFill>
                <a:latin typeface="微软雅黑" pitchFamily="34" charset="-122"/>
                <a:ea typeface="微软雅黑" pitchFamily="34" charset="-122"/>
              </a:rPr>
              <a:t>模型</a:t>
            </a:r>
            <a:r>
              <a:rPr lang="zh-CN" altLang="en-US" sz="1600" smtClean="0">
                <a:solidFill>
                  <a:srgbClr val="4BACC6">
                    <a:lumMod val="75000"/>
                  </a:srgbClr>
                </a:solidFill>
                <a:latin typeface="微软雅黑" pitchFamily="34" charset="-122"/>
                <a:ea typeface="微软雅黑" pitchFamily="34" charset="-122"/>
              </a:rPr>
              <a:t>，正如</a:t>
            </a:r>
            <a:r>
              <a:rPr lang="zh-CN" altLang="en-US" sz="1600">
                <a:solidFill>
                  <a:srgbClr val="4BACC6">
                    <a:lumMod val="75000"/>
                  </a:srgbClr>
                </a:solidFill>
                <a:latin typeface="微软雅黑" pitchFamily="34" charset="-122"/>
                <a:ea typeface="微软雅黑" pitchFamily="34" charset="-122"/>
              </a:rPr>
              <a:t>自回归模型公式那样</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ARMA</a:t>
            </a:r>
            <a:r>
              <a:rPr lang="zh-CN" altLang="en-US" sz="1600" smtClean="0">
                <a:solidFill>
                  <a:srgbClr val="4BACC6">
                    <a:lumMod val="75000"/>
                  </a:srgbClr>
                </a:solidFill>
                <a:latin typeface="微软雅黑" pitchFamily="34" charset="-122"/>
                <a:ea typeface="微软雅黑" pitchFamily="34" charset="-122"/>
              </a:rPr>
              <a:t>模型公式</a:t>
            </a:r>
            <a:r>
              <a:rPr lang="zh-CN" altLang="en-US" sz="1600">
                <a:solidFill>
                  <a:srgbClr val="4BACC6">
                    <a:lumMod val="75000"/>
                  </a:srgbClr>
                </a:solidFill>
                <a:latin typeface="微软雅黑" pitchFamily="34" charset="-122"/>
                <a:ea typeface="微软雅黑" pitchFamily="34" charset="-122"/>
              </a:rPr>
              <a:t>中也含有常数部分和白噪声部分</a:t>
            </a:r>
            <a:r>
              <a:rPr lang="zh-CN" altLang="en-US" sz="1600" smtClean="0">
                <a:solidFill>
                  <a:srgbClr val="4BACC6">
                    <a:lumMod val="75000"/>
                  </a:srgbClr>
                </a:solidFill>
                <a:latin typeface="微软雅黑" pitchFamily="34" charset="-122"/>
                <a:ea typeface="微软雅黑" pitchFamily="34" charset="-122"/>
              </a:rPr>
              <a:t>。但这里</a:t>
            </a:r>
            <a:r>
              <a:rPr lang="zh-CN" altLang="en-US" sz="1600">
                <a:solidFill>
                  <a:srgbClr val="4BACC6">
                    <a:lumMod val="75000"/>
                  </a:srgbClr>
                </a:solidFill>
                <a:latin typeface="微软雅黑" pitchFamily="34" charset="-122"/>
                <a:ea typeface="微软雅黑" pitchFamily="34" charset="-122"/>
              </a:rPr>
              <a:t>还要设法拟合后面的噪声部分</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statsmodelssm.tsa.ARMA()</a:t>
            </a:r>
            <a:r>
              <a:rPr lang="zh-CN" altLang="en-US" sz="1600" smtClean="0">
                <a:solidFill>
                  <a:srgbClr val="4BACC6">
                    <a:lumMod val="75000"/>
                  </a:srgbClr>
                </a:solidFill>
                <a:latin typeface="微软雅黑" pitchFamily="34" charset="-122"/>
                <a:ea typeface="微软雅黑" pitchFamily="34" charset="-122"/>
              </a:rPr>
              <a:t>类库可进行</a:t>
            </a:r>
            <a:r>
              <a:rPr lang="zh-CN" altLang="en-US" sz="1600">
                <a:solidFill>
                  <a:srgbClr val="4BACC6">
                    <a:lumMod val="75000"/>
                  </a:srgbClr>
                </a:solidFill>
                <a:latin typeface="微软雅黑" pitchFamily="34" charset="-122"/>
                <a:ea typeface="微软雅黑" pitchFamily="34" charset="-122"/>
              </a:rPr>
              <a:t>此类分析</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275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生成</a:t>
            </a:r>
            <a:r>
              <a:rPr lang="zh-CN" altLang="en-US" b="1">
                <a:solidFill>
                  <a:schemeClr val="accent5">
                    <a:lumMod val="50000"/>
                  </a:schemeClr>
                </a:solidFill>
                <a:latin typeface="微软雅黑" pitchFamily="34" charset="-122"/>
                <a:ea typeface="微软雅黑" pitchFamily="34" charset="-122"/>
              </a:rPr>
              <a:t>周期信号</a:t>
            </a: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许多自然现象就像精确的时钟</a:t>
            </a:r>
            <a:r>
              <a:rPr lang="zh-CN" altLang="en-US" sz="1600" smtClean="0">
                <a:solidFill>
                  <a:srgbClr val="4BACC6">
                    <a:lumMod val="75000"/>
                  </a:srgbClr>
                </a:solidFill>
                <a:latin typeface="微软雅黑" pitchFamily="34" charset="-122"/>
                <a:ea typeface="微软雅黑" pitchFamily="34" charset="-122"/>
              </a:rPr>
              <a:t>一样具有</a:t>
            </a:r>
            <a:r>
              <a:rPr lang="zh-CN" altLang="en-US" sz="1600">
                <a:solidFill>
                  <a:srgbClr val="4BACC6">
                    <a:lumMod val="75000"/>
                  </a:srgbClr>
                </a:solidFill>
                <a:latin typeface="微软雅黑" pitchFamily="34" charset="-122"/>
                <a:ea typeface="微软雅黑" pitchFamily="34" charset="-122"/>
              </a:rPr>
              <a:t>规律性，</a:t>
            </a:r>
            <a:r>
              <a:rPr lang="zh-CN" altLang="en-US" sz="1600" smtClean="0">
                <a:solidFill>
                  <a:srgbClr val="4BACC6">
                    <a:lumMod val="75000"/>
                  </a:srgbClr>
                </a:solidFill>
                <a:latin typeface="微软雅黑" pitchFamily="34" charset="-122"/>
                <a:ea typeface="微软雅黑" pitchFamily="34" charset="-122"/>
              </a:rPr>
              <a:t>并且可靠。</a:t>
            </a:r>
            <a:r>
              <a:rPr lang="zh-CN" altLang="en-US" sz="1600">
                <a:solidFill>
                  <a:srgbClr val="4BACC6">
                    <a:lumMod val="75000"/>
                  </a:srgbClr>
                </a:solidFill>
                <a:latin typeface="微软雅黑" pitchFamily="34" charset="-122"/>
                <a:ea typeface="微软雅黑" pitchFamily="34" charset="-122"/>
              </a:rPr>
              <a:t>而有些自然现象，则会</a:t>
            </a:r>
            <a:r>
              <a:rPr lang="zh-CN" altLang="en-US" sz="1600" smtClean="0">
                <a:solidFill>
                  <a:srgbClr val="4BACC6">
                    <a:lumMod val="75000"/>
                  </a:srgbClr>
                </a:solidFill>
                <a:latin typeface="微软雅黑" pitchFamily="34" charset="-122"/>
                <a:ea typeface="微软雅黑" pitchFamily="34" charset="-122"/>
              </a:rPr>
              <a:t>表现得看上去</a:t>
            </a:r>
            <a:r>
              <a:rPr lang="zh-CN" altLang="en-US" sz="1600">
                <a:solidFill>
                  <a:srgbClr val="4BACC6">
                    <a:lumMod val="75000"/>
                  </a:srgbClr>
                </a:solidFill>
                <a:latin typeface="微软雅黑" pitchFamily="34" charset="-122"/>
                <a:ea typeface="微软雅黑" pitchFamily="34" charset="-122"/>
              </a:rPr>
              <a:t>非常规则的模式。通过希尔伯特</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黄变换（</a:t>
            </a:r>
            <a:r>
              <a:rPr lang="en-US" altLang="zh-CN" sz="1600">
                <a:solidFill>
                  <a:srgbClr val="4BACC6">
                    <a:lumMod val="75000"/>
                  </a:srgbClr>
                </a:solidFill>
                <a:latin typeface="微软雅黑" pitchFamily="34" charset="-122"/>
                <a:ea typeface="微软雅黑" pitchFamily="34" charset="-122"/>
              </a:rPr>
              <a:t>Hilbert-Huang transform</a:t>
            </a:r>
            <a:r>
              <a:rPr lang="zh-CN" altLang="en-US" sz="1600">
                <a:solidFill>
                  <a:srgbClr val="4BACC6">
                    <a:lumMod val="75000"/>
                  </a:srgbClr>
                </a:solidFill>
                <a:latin typeface="微软雅黑" pitchFamily="34" charset="-122"/>
                <a:ea typeface="微软雅黑" pitchFamily="34" charset="-122"/>
              </a:rPr>
              <a:t>），一个科学家小组发现太阳黑子活动具有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个不同的周期。这</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个周期的持续时间大致为</a:t>
            </a:r>
            <a:r>
              <a:rPr lang="en-US" altLang="zh-CN" sz="1600">
                <a:solidFill>
                  <a:srgbClr val="4BACC6">
                    <a:lumMod val="75000"/>
                  </a:srgbClr>
                </a:solidFill>
                <a:latin typeface="微软雅黑" pitchFamily="34" charset="-122"/>
                <a:ea typeface="微软雅黑" pitchFamily="34" charset="-122"/>
              </a:rPr>
              <a:t>11</a:t>
            </a:r>
            <a:r>
              <a:rPr lang="zh-CN" altLang="en-US" sz="1600">
                <a:solidFill>
                  <a:srgbClr val="4BACC6">
                    <a:lumMod val="75000"/>
                  </a:srgbClr>
                </a:solidFill>
                <a:latin typeface="微软雅黑" pitchFamily="34" charset="-122"/>
                <a:ea typeface="微软雅黑" pitchFamily="34" charset="-122"/>
              </a:rPr>
              <a:t>年、</a:t>
            </a:r>
            <a:r>
              <a:rPr lang="en-US" altLang="zh-CN" sz="1600">
                <a:solidFill>
                  <a:srgbClr val="4BACC6">
                    <a:lumMod val="75000"/>
                  </a:srgbClr>
                </a:solidFill>
                <a:latin typeface="微软雅黑" pitchFamily="34" charset="-122"/>
                <a:ea typeface="微软雅黑" pitchFamily="34" charset="-122"/>
              </a:rPr>
              <a:t>22</a:t>
            </a:r>
            <a:r>
              <a:rPr lang="zh-CN" altLang="en-US" sz="1600">
                <a:solidFill>
                  <a:srgbClr val="4BACC6">
                    <a:lumMod val="75000"/>
                  </a:srgbClr>
                </a:solidFill>
                <a:latin typeface="微软雅黑" pitchFamily="34" charset="-122"/>
                <a:ea typeface="微软雅黑" pitchFamily="34" charset="-122"/>
              </a:rPr>
              <a:t>年和</a:t>
            </a:r>
            <a:r>
              <a:rPr lang="en-US" altLang="zh-CN" sz="1600">
                <a:solidFill>
                  <a:srgbClr val="4BACC6">
                    <a:lumMod val="75000"/>
                  </a:srgbClr>
                </a:solidFill>
                <a:latin typeface="微软雅黑" pitchFamily="34" charset="-122"/>
                <a:ea typeface="微软雅黑" pitchFamily="34" charset="-122"/>
              </a:rPr>
              <a:t>100</a:t>
            </a:r>
            <a:r>
              <a:rPr lang="zh-CN" altLang="en-US" sz="1600">
                <a:solidFill>
                  <a:srgbClr val="4BACC6">
                    <a:lumMod val="75000"/>
                  </a:srgbClr>
                </a:solidFill>
                <a:latin typeface="微软雅黑" pitchFamily="34" charset="-122"/>
                <a:ea typeface="微软雅黑" pitchFamily="34" charset="-122"/>
              </a:rPr>
              <a:t>年。一般情况下，我们使用正弦函数之类的三角函数来模拟周期信号</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因为</a:t>
            </a:r>
            <a:r>
              <a:rPr lang="zh-CN" altLang="en-US" sz="1600">
                <a:solidFill>
                  <a:srgbClr val="4BACC6">
                    <a:lumMod val="75000"/>
                  </a:srgbClr>
                </a:solidFill>
                <a:latin typeface="微软雅黑" pitchFamily="34" charset="-122"/>
                <a:ea typeface="微软雅黑" pitchFamily="34" charset="-122"/>
              </a:rPr>
              <a:t>这里有</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个周期，所以看上去通过</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个正弦函数线性组合成一个模型比较合理。这种方法只需要对自回归模型的代码稍作</a:t>
            </a:r>
            <a:r>
              <a:rPr lang="zh-CN" altLang="en-US" sz="1600" smtClean="0">
                <a:solidFill>
                  <a:srgbClr val="4BACC6">
                    <a:lumMod val="75000"/>
                  </a:srgbClr>
                </a:solidFill>
                <a:latin typeface="微软雅黑" pitchFamily="34" charset="-122"/>
                <a:ea typeface="微软雅黑" pitchFamily="34" charset="-122"/>
              </a:rPr>
              <a:t>修改即可。</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9592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67" y="1229282"/>
            <a:ext cx="6601867" cy="439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43" y="2208353"/>
            <a:ext cx="5951314" cy="24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191" y="2967417"/>
            <a:ext cx="3969618" cy="92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704" y="2087924"/>
            <a:ext cx="4150593" cy="26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76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147"/>
                                        </p:tgtEl>
                                        <p:attrNameLst>
                                          <p:attrName>ppt_w</p:attrName>
                                        </p:attrNameLst>
                                      </p:cBhvr>
                                      <p:tavLst>
                                        <p:tav tm="0">
                                          <p:val>
                                            <p:strVal val="ppt_w"/>
                                          </p:val>
                                        </p:tav>
                                        <p:tav tm="100000">
                                          <p:val>
                                            <p:fltVal val="0"/>
                                          </p:val>
                                        </p:tav>
                                      </p:tavLst>
                                    </p:anim>
                                    <p:anim calcmode="lin" valueType="num">
                                      <p:cBhvr>
                                        <p:cTn id="14" dur="500"/>
                                        <p:tgtEl>
                                          <p:spTgt spid="6147"/>
                                        </p:tgtEl>
                                        <p:attrNameLst>
                                          <p:attrName>ppt_h</p:attrName>
                                        </p:attrNameLst>
                                      </p:cBhvr>
                                      <p:tavLst>
                                        <p:tav tm="0">
                                          <p:val>
                                            <p:strVal val="ppt_h"/>
                                          </p:val>
                                        </p:tav>
                                        <p:tav tm="100000">
                                          <p:val>
                                            <p:fltVal val="0"/>
                                          </p:val>
                                        </p:tav>
                                      </p:tavLst>
                                    </p:anim>
                                    <p:animEffect transition="out" filter="fade">
                                      <p:cBhvr>
                                        <p:cTn id="15" dur="500"/>
                                        <p:tgtEl>
                                          <p:spTgt spid="6147"/>
                                        </p:tgtEl>
                                      </p:cBhvr>
                                    </p:animEffect>
                                    <p:set>
                                      <p:cBhvr>
                                        <p:cTn id="16" dur="1" fill="hold">
                                          <p:stCondLst>
                                            <p:cond delay="499"/>
                                          </p:stCondLst>
                                        </p:cTn>
                                        <p:tgtEl>
                                          <p:spTgt spid="61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p:cTn id="21" dur="500" fill="hold"/>
                                        <p:tgtEl>
                                          <p:spTgt spid="6148"/>
                                        </p:tgtEl>
                                        <p:attrNameLst>
                                          <p:attrName>ppt_w</p:attrName>
                                        </p:attrNameLst>
                                      </p:cBhvr>
                                      <p:tavLst>
                                        <p:tav tm="0">
                                          <p:val>
                                            <p:fltVal val="0"/>
                                          </p:val>
                                        </p:tav>
                                        <p:tav tm="100000">
                                          <p:val>
                                            <p:strVal val="#ppt_w"/>
                                          </p:val>
                                        </p:tav>
                                      </p:tavLst>
                                    </p:anim>
                                    <p:anim calcmode="lin" valueType="num">
                                      <p:cBhvr>
                                        <p:cTn id="22" dur="500" fill="hold"/>
                                        <p:tgtEl>
                                          <p:spTgt spid="6148"/>
                                        </p:tgtEl>
                                        <p:attrNameLst>
                                          <p:attrName>ppt_h</p:attrName>
                                        </p:attrNameLst>
                                      </p:cBhvr>
                                      <p:tavLst>
                                        <p:tav tm="0">
                                          <p:val>
                                            <p:fltVal val="0"/>
                                          </p:val>
                                        </p:tav>
                                        <p:tav tm="100000">
                                          <p:val>
                                            <p:strVal val="#ppt_h"/>
                                          </p:val>
                                        </p:tav>
                                      </p:tavLst>
                                    </p:anim>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6148"/>
                                        </p:tgtEl>
                                        <p:attrNameLst>
                                          <p:attrName>ppt_w</p:attrName>
                                        </p:attrNameLst>
                                      </p:cBhvr>
                                      <p:tavLst>
                                        <p:tav tm="0">
                                          <p:val>
                                            <p:strVal val="ppt_w"/>
                                          </p:val>
                                        </p:tav>
                                        <p:tav tm="100000">
                                          <p:val>
                                            <p:fltVal val="0"/>
                                          </p:val>
                                        </p:tav>
                                      </p:tavLst>
                                    </p:anim>
                                    <p:anim calcmode="lin" valueType="num">
                                      <p:cBhvr>
                                        <p:cTn id="28" dur="500"/>
                                        <p:tgtEl>
                                          <p:spTgt spid="6148"/>
                                        </p:tgtEl>
                                        <p:attrNameLst>
                                          <p:attrName>ppt_h</p:attrName>
                                        </p:attrNameLst>
                                      </p:cBhvr>
                                      <p:tavLst>
                                        <p:tav tm="0">
                                          <p:val>
                                            <p:strVal val="ppt_h"/>
                                          </p:val>
                                        </p:tav>
                                        <p:tav tm="100000">
                                          <p:val>
                                            <p:fltVal val="0"/>
                                          </p:val>
                                        </p:tav>
                                      </p:tavLst>
                                    </p:anim>
                                    <p:animEffect transition="out" filter="fade">
                                      <p:cBhvr>
                                        <p:cTn id="29" dur="500"/>
                                        <p:tgtEl>
                                          <p:spTgt spid="6148"/>
                                        </p:tgtEl>
                                      </p:cBhvr>
                                    </p:animEffect>
                                    <p:set>
                                      <p:cBhvr>
                                        <p:cTn id="30" dur="1" fill="hold">
                                          <p:stCondLst>
                                            <p:cond delay="499"/>
                                          </p:stCondLst>
                                        </p:cTn>
                                        <p:tgtEl>
                                          <p:spTgt spid="614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149"/>
                                        </p:tgtEl>
                                        <p:attrNameLst>
                                          <p:attrName>style.visibility</p:attrName>
                                        </p:attrNameLst>
                                      </p:cBhvr>
                                      <p:to>
                                        <p:strVal val="visible"/>
                                      </p:to>
                                    </p:set>
                                    <p:anim calcmode="lin" valueType="num">
                                      <p:cBhvr>
                                        <p:cTn id="35" dur="500" fill="hold"/>
                                        <p:tgtEl>
                                          <p:spTgt spid="6149"/>
                                        </p:tgtEl>
                                        <p:attrNameLst>
                                          <p:attrName>ppt_w</p:attrName>
                                        </p:attrNameLst>
                                      </p:cBhvr>
                                      <p:tavLst>
                                        <p:tav tm="0">
                                          <p:val>
                                            <p:fltVal val="0"/>
                                          </p:val>
                                        </p:tav>
                                        <p:tav tm="100000">
                                          <p:val>
                                            <p:strVal val="#ppt_w"/>
                                          </p:val>
                                        </p:tav>
                                      </p:tavLst>
                                    </p:anim>
                                    <p:anim calcmode="lin" valueType="num">
                                      <p:cBhvr>
                                        <p:cTn id="36" dur="500" fill="hold"/>
                                        <p:tgtEl>
                                          <p:spTgt spid="6149"/>
                                        </p:tgtEl>
                                        <p:attrNameLst>
                                          <p:attrName>ppt_h</p:attrName>
                                        </p:attrNameLst>
                                      </p:cBhvr>
                                      <p:tavLst>
                                        <p:tav tm="0">
                                          <p:val>
                                            <p:fltVal val="0"/>
                                          </p:val>
                                        </p:tav>
                                        <p:tav tm="100000">
                                          <p:val>
                                            <p:strVal val="#ppt_h"/>
                                          </p:val>
                                        </p:tav>
                                      </p:tavLst>
                                    </p:anim>
                                    <p:animEffect transition="in" filter="fade">
                                      <p:cBhvr>
                                        <p:cTn id="37" dur="500"/>
                                        <p:tgtEl>
                                          <p:spTgt spid="61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6149"/>
                                        </p:tgtEl>
                                        <p:attrNameLst>
                                          <p:attrName>ppt_w</p:attrName>
                                        </p:attrNameLst>
                                      </p:cBhvr>
                                      <p:tavLst>
                                        <p:tav tm="0">
                                          <p:val>
                                            <p:strVal val="ppt_w"/>
                                          </p:val>
                                        </p:tav>
                                        <p:tav tm="100000">
                                          <p:val>
                                            <p:fltVal val="0"/>
                                          </p:val>
                                        </p:tav>
                                      </p:tavLst>
                                    </p:anim>
                                    <p:anim calcmode="lin" valueType="num">
                                      <p:cBhvr>
                                        <p:cTn id="42" dur="500"/>
                                        <p:tgtEl>
                                          <p:spTgt spid="6149"/>
                                        </p:tgtEl>
                                        <p:attrNameLst>
                                          <p:attrName>ppt_h</p:attrName>
                                        </p:attrNameLst>
                                      </p:cBhvr>
                                      <p:tavLst>
                                        <p:tav tm="0">
                                          <p:val>
                                            <p:strVal val="ppt_h"/>
                                          </p:val>
                                        </p:tav>
                                        <p:tav tm="100000">
                                          <p:val>
                                            <p:fltVal val="0"/>
                                          </p:val>
                                        </p:tav>
                                      </p:tavLst>
                                    </p:anim>
                                    <p:animEffect transition="out" filter="fade">
                                      <p:cBhvr>
                                        <p:cTn id="43" dur="500"/>
                                        <p:tgtEl>
                                          <p:spTgt spid="6149"/>
                                        </p:tgtEl>
                                      </p:cBhvr>
                                    </p:animEffect>
                                    <p:set>
                                      <p:cBhvr>
                                        <p:cTn id="44" dur="1" fill="hold">
                                          <p:stCondLst>
                                            <p:cond delay="499"/>
                                          </p:stCondLst>
                                        </p:cTn>
                                        <p:tgtEl>
                                          <p:spTgt spid="61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150"/>
                                        </p:tgtEl>
                                        <p:attrNameLst>
                                          <p:attrName>style.visibility</p:attrName>
                                        </p:attrNameLst>
                                      </p:cBhvr>
                                      <p:to>
                                        <p:strVal val="visible"/>
                                      </p:to>
                                    </p:set>
                                    <p:anim calcmode="lin" valueType="num">
                                      <p:cBhvr>
                                        <p:cTn id="49" dur="500" fill="hold"/>
                                        <p:tgtEl>
                                          <p:spTgt spid="6150"/>
                                        </p:tgtEl>
                                        <p:attrNameLst>
                                          <p:attrName>ppt_w</p:attrName>
                                        </p:attrNameLst>
                                      </p:cBhvr>
                                      <p:tavLst>
                                        <p:tav tm="0">
                                          <p:val>
                                            <p:fltVal val="0"/>
                                          </p:val>
                                        </p:tav>
                                        <p:tav tm="100000">
                                          <p:val>
                                            <p:strVal val="#ppt_w"/>
                                          </p:val>
                                        </p:tav>
                                      </p:tavLst>
                                    </p:anim>
                                    <p:anim calcmode="lin" valueType="num">
                                      <p:cBhvr>
                                        <p:cTn id="50" dur="500" fill="hold"/>
                                        <p:tgtEl>
                                          <p:spTgt spid="6150"/>
                                        </p:tgtEl>
                                        <p:attrNameLst>
                                          <p:attrName>ppt_h</p:attrName>
                                        </p:attrNameLst>
                                      </p:cBhvr>
                                      <p:tavLst>
                                        <p:tav tm="0">
                                          <p:val>
                                            <p:fltVal val="0"/>
                                          </p:val>
                                        </p:tav>
                                        <p:tav tm="100000">
                                          <p:val>
                                            <p:strVal val="#ppt_h"/>
                                          </p:val>
                                        </p:tav>
                                      </p:tavLst>
                                    </p:anim>
                                    <p:animEffect transition="in" filter="fade">
                                      <p:cBhvr>
                                        <p:cTn id="5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傅里叶分析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rgbClr val="4BACC6">
                    <a:lumMod val="75000"/>
                  </a:srgbClr>
                </a:solidFill>
                <a:latin typeface="微软雅黑" pitchFamily="34" charset="-122"/>
                <a:ea typeface="微软雅黑" pitchFamily="34" charset="-122"/>
              </a:rPr>
              <a:t>傅里叶分析是建立在以数学家</a:t>
            </a:r>
            <a:r>
              <a:rPr lang="en-US" altLang="zh-CN" sz="1600">
                <a:solidFill>
                  <a:srgbClr val="4BACC6">
                    <a:lumMod val="75000"/>
                  </a:srgbClr>
                </a:solidFill>
                <a:latin typeface="微软雅黑" pitchFamily="34" charset="-122"/>
                <a:ea typeface="微软雅黑" pitchFamily="34" charset="-122"/>
              </a:rPr>
              <a:t>Joseph Fourier</a:t>
            </a:r>
            <a:r>
              <a:rPr lang="zh-CN" altLang="en-US" sz="1600">
                <a:solidFill>
                  <a:srgbClr val="4BACC6">
                    <a:lumMod val="75000"/>
                  </a:srgbClr>
                </a:solidFill>
                <a:latin typeface="微软雅黑" pitchFamily="34" charset="-122"/>
                <a:ea typeface="微软雅黑" pitchFamily="34" charset="-122"/>
              </a:rPr>
              <a:t>命名的傅里叶级数之上的一种数学方法。傅里叶级数是一种表示函数的数学方法，它通常使用正弦函数和余弦函数构成的无穷级数来表示函数。这些函数既可以是实值函数，也可以是虚值函数。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傅里叶分析来说，最高效的算法非快速傅里叶变换（</a:t>
            </a:r>
            <a:r>
              <a:rPr lang="en-US" altLang="zh-CN" sz="1600">
                <a:solidFill>
                  <a:srgbClr val="4BACC6">
                    <a:lumMod val="75000"/>
                  </a:srgbClr>
                </a:solidFill>
                <a:latin typeface="微软雅黑" pitchFamily="34" charset="-122"/>
                <a:ea typeface="微软雅黑" pitchFamily="34" charset="-122"/>
              </a:rPr>
              <a:t>Fast Fourier Transform</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）莫属。这个算法已经在</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与</a:t>
            </a:r>
            <a:r>
              <a:rPr lang="en-US" altLang="zh-CN" sz="1600">
                <a:solidFill>
                  <a:srgbClr val="4BACC6">
                    <a:lumMod val="75000"/>
                  </a:srgbClr>
                </a:solidFill>
                <a:latin typeface="微软雅黑" pitchFamily="34" charset="-122"/>
                <a:ea typeface="微软雅黑" pitchFamily="34" charset="-122"/>
              </a:rPr>
              <a:t>NumPy</a:t>
            </a:r>
            <a:r>
              <a:rPr lang="zh-CN" altLang="en-US" sz="1600">
                <a:solidFill>
                  <a:srgbClr val="4BACC6">
                    <a:lumMod val="75000"/>
                  </a:srgbClr>
                </a:solidFill>
                <a:latin typeface="微软雅黑" pitchFamily="34" charset="-122"/>
                <a:ea typeface="微软雅黑" pitchFamily="34" charset="-122"/>
              </a:rPr>
              <a:t>这两个库中</a:t>
            </a:r>
            <a:r>
              <a:rPr lang="zh-CN" altLang="en-US" sz="1600" smtClean="0">
                <a:solidFill>
                  <a:srgbClr val="4BACC6">
                    <a:lumMod val="75000"/>
                  </a:srgbClr>
                </a:solidFill>
                <a:latin typeface="微软雅黑" pitchFamily="34" charset="-122"/>
                <a:ea typeface="微软雅黑" pitchFamily="34" charset="-122"/>
              </a:rPr>
              <a:t>实现。</a:t>
            </a: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对于时序数据，</a:t>
            </a:r>
            <a:r>
              <a:rPr lang="zh-CN" altLang="en-US" sz="1600">
                <a:solidFill>
                  <a:srgbClr val="4BACC6">
                    <a:lumMod val="75000"/>
                  </a:srgbClr>
                </a:solidFill>
                <a:latin typeface="微软雅黑" pitchFamily="34" charset="-122"/>
                <a:ea typeface="微软雅黑" pitchFamily="34" charset="-122"/>
              </a:rPr>
              <a:t>傅里叶分析能够将数据从时域映射到频域上面，从而得到一个频谱。对于某些频谱来说，它们会在频谱的特定频率上表现为一些</a:t>
            </a:r>
            <a:r>
              <a:rPr lang="zh-CN" altLang="en-US" sz="1600" smtClean="0">
                <a:solidFill>
                  <a:srgbClr val="4BACC6">
                    <a:lumMod val="75000"/>
                  </a:srgbClr>
                </a:solidFill>
                <a:latin typeface="微软雅黑" pitchFamily="34" charset="-122"/>
                <a:ea typeface="微软雅黑" pitchFamily="34" charset="-122"/>
              </a:rPr>
              <a:t>尖峰。</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006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a:solidFill>
                  <a:schemeClr val="accent5">
                    <a:lumMod val="75000"/>
                  </a:schemeClr>
                </a:solidFill>
                <a:latin typeface="微软雅黑" pitchFamily="34" charset="-122"/>
                <a:ea typeface="微软雅黑" pitchFamily="34" charset="-122"/>
              </a:rPr>
              <a:t>对于</a:t>
            </a:r>
            <a:r>
              <a:rPr lang="zh-CN" altLang="en-US" sz="1600" smtClean="0">
                <a:solidFill>
                  <a:schemeClr val="accent5">
                    <a:lumMod val="75000"/>
                  </a:schemeClr>
                </a:solidFill>
                <a:latin typeface="微软雅黑" pitchFamily="34" charset="-122"/>
                <a:ea typeface="微软雅黑" pitchFamily="34" charset="-122"/>
              </a:rPr>
              <a:t>每个内置类型，它都</a:t>
            </a:r>
            <a:r>
              <a:rPr lang="zh-CN" altLang="en-US" sz="1600">
                <a:solidFill>
                  <a:schemeClr val="accent5">
                    <a:lumMod val="75000"/>
                  </a:schemeClr>
                </a:solidFill>
                <a:latin typeface="微软雅黑" pitchFamily="34" charset="-122"/>
                <a:ea typeface="微软雅黑" pitchFamily="34" charset="-122"/>
              </a:rPr>
              <a:t>有一个唯一定义它的字符代码</a:t>
            </a:r>
            <a:r>
              <a:rPr lang="zh-CN" altLang="en-US" sz="1600" smtClean="0">
                <a:solidFill>
                  <a:schemeClr val="accent5">
                    <a:lumMod val="75000"/>
                  </a:schemeClr>
                </a:solidFill>
                <a:latin typeface="微软雅黑" pitchFamily="34" charset="-122"/>
                <a:ea typeface="微软雅黑" pitchFamily="34" charset="-122"/>
              </a:rPr>
              <a:t>，如下表所示：</a:t>
            </a:r>
            <a:endParaRPr lang="zh-CN" altLang="en-US" sz="1600">
              <a:solidFill>
                <a:schemeClr val="accent5">
                  <a:lumMod val="75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10" y="1496913"/>
            <a:ext cx="2404379" cy="373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7" y="5445224"/>
            <a:ext cx="7776864" cy="787523"/>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通过函数</a:t>
            </a:r>
            <a:r>
              <a:rPr lang="en-US" altLang="zh-CN" sz="1600" smtClean="0">
                <a:solidFill>
                  <a:schemeClr val="accent5">
                    <a:lumMod val="75000"/>
                  </a:schemeClr>
                </a:solidFill>
                <a:latin typeface="微软雅黑" pitchFamily="34" charset="-122"/>
                <a:ea typeface="微软雅黑" pitchFamily="34" charset="-122"/>
              </a:rPr>
              <a:t>`np.sctypeDict.keys()`</a:t>
            </a:r>
            <a:r>
              <a:rPr lang="zh-CN" altLang="en-US" sz="1600" smtClean="0">
                <a:solidFill>
                  <a:schemeClr val="accent5">
                    <a:lumMod val="75000"/>
                  </a:schemeClr>
                </a:solidFill>
                <a:latin typeface="微软雅黑" pitchFamily="34" charset="-122"/>
                <a:ea typeface="微软雅黑" pitchFamily="34" charset="-122"/>
              </a:rPr>
              <a:t>可打印出</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所有支持的数据类型。下面通过</a:t>
            </a:r>
            <a:r>
              <a:rPr lang="zh-CN" altLang="en-US" sz="1600" smtClean="0">
                <a:solidFill>
                  <a:schemeClr val="accent5">
                    <a:lumMod val="75000"/>
                  </a:schemeClr>
                </a:solidFill>
                <a:latin typeface="微软雅黑" pitchFamily="34" charset="-122"/>
                <a:ea typeface="微软雅黑" pitchFamily="34" charset="-122"/>
                <a:hlinkClick r:id="rId3" action="ppaction://hlinkfile"/>
              </a:rPr>
              <a:t>（实例演示）</a:t>
            </a:r>
            <a:r>
              <a:rPr lang="zh-CN" altLang="en-US" sz="1600" smtClean="0">
                <a:solidFill>
                  <a:schemeClr val="accent5">
                    <a:lumMod val="75000"/>
                  </a:schemeClr>
                </a:solidFill>
                <a:latin typeface="微软雅黑" pitchFamily="34" charset="-122"/>
                <a:ea typeface="微软雅黑" pitchFamily="34" charset="-122"/>
              </a:rPr>
              <a:t>来理解相关属性的作用与意义。</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33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860" y="846702"/>
            <a:ext cx="3936281" cy="516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771830" y="1268760"/>
            <a:ext cx="5600340" cy="4147374"/>
            <a:chOff x="1771830" y="1268760"/>
            <a:chExt cx="5600340" cy="414737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847" y="1268760"/>
              <a:ext cx="2520307" cy="348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830" y="1745384"/>
              <a:ext cx="5600340" cy="367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19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170"/>
                                        </p:tgtEl>
                                        <p:attrNameLst>
                                          <p:attrName>ppt_w</p:attrName>
                                        </p:attrNameLst>
                                      </p:cBhvr>
                                      <p:tavLst>
                                        <p:tav tm="0">
                                          <p:val>
                                            <p:strVal val="ppt_w"/>
                                          </p:val>
                                        </p:tav>
                                        <p:tav tm="100000">
                                          <p:val>
                                            <p:fltVal val="0"/>
                                          </p:val>
                                        </p:tav>
                                      </p:tavLst>
                                    </p:anim>
                                    <p:anim calcmode="lin" valueType="num">
                                      <p:cBhvr>
                                        <p:cTn id="14" dur="500"/>
                                        <p:tgtEl>
                                          <p:spTgt spid="7170"/>
                                        </p:tgtEl>
                                        <p:attrNameLst>
                                          <p:attrName>ppt_h</p:attrName>
                                        </p:attrNameLst>
                                      </p:cBhvr>
                                      <p:tavLst>
                                        <p:tav tm="0">
                                          <p:val>
                                            <p:strVal val="ppt_h"/>
                                          </p:val>
                                        </p:tav>
                                        <p:tav tm="100000">
                                          <p:val>
                                            <p:fltVal val="0"/>
                                          </p:val>
                                        </p:tav>
                                      </p:tavLst>
                                    </p:anim>
                                    <p:animEffect transition="out" filter="fade">
                                      <p:cBhvr>
                                        <p:cTn id="15" dur="500"/>
                                        <p:tgtEl>
                                          <p:spTgt spid="7170"/>
                                        </p:tgtEl>
                                      </p:cBhvr>
                                    </p:animEffect>
                                    <p:set>
                                      <p:cBhvr>
                                        <p:cTn id="16" dur="1" fill="hold">
                                          <p:stCondLst>
                                            <p:cond delay="499"/>
                                          </p:stCondLst>
                                        </p:cTn>
                                        <p:tgtEl>
                                          <p:spTgt spid="717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谱分析</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上面我们</a:t>
            </a:r>
            <a:r>
              <a:rPr lang="zh-CN" altLang="en-US" sz="1600">
                <a:solidFill>
                  <a:srgbClr val="4BACC6">
                    <a:lumMod val="75000"/>
                  </a:srgbClr>
                </a:solidFill>
                <a:latin typeface="微软雅黑" pitchFamily="34" charset="-122"/>
                <a:ea typeface="微软雅黑" pitchFamily="34" charset="-122"/>
              </a:rPr>
              <a:t>绘制了数据集的振幅</a:t>
            </a:r>
            <a:r>
              <a:rPr lang="zh-CN" altLang="en-US" sz="1600" smtClean="0">
                <a:solidFill>
                  <a:srgbClr val="4BACC6">
                    <a:lumMod val="75000"/>
                  </a:srgbClr>
                </a:solidFill>
                <a:latin typeface="微软雅黑" pitchFamily="34" charset="-122"/>
                <a:ea typeface="微软雅黑" pitchFamily="34" charset="-122"/>
              </a:rPr>
              <a:t>频谱，而</a:t>
            </a:r>
            <a:r>
              <a:rPr lang="zh-CN" altLang="en-US" sz="1600">
                <a:solidFill>
                  <a:srgbClr val="4BACC6">
                    <a:lumMod val="75000"/>
                  </a:srgbClr>
                </a:solidFill>
                <a:latin typeface="微软雅黑" pitchFamily="34" charset="-122"/>
                <a:ea typeface="微软雅黑" pitchFamily="34" charset="-122"/>
              </a:rPr>
              <a:t>物理信号的功率频谱可以直观展现出该信号的能量分布。</a:t>
            </a:r>
            <a:r>
              <a:rPr lang="zh-CN" altLang="en-US" sz="1600" smtClean="0">
                <a:solidFill>
                  <a:srgbClr val="4BACC6">
                    <a:lumMod val="75000"/>
                  </a:srgbClr>
                </a:solidFill>
                <a:latin typeface="微软雅黑" pitchFamily="34" charset="-122"/>
                <a:ea typeface="微软雅黑" pitchFamily="34" charset="-122"/>
              </a:rPr>
              <a:t>对于上面的</a:t>
            </a:r>
            <a:r>
              <a:rPr lang="zh-CN" altLang="en-US" sz="1600">
                <a:solidFill>
                  <a:srgbClr val="4BACC6">
                    <a:lumMod val="75000"/>
                  </a:srgbClr>
                </a:solidFill>
                <a:latin typeface="微软雅黑" pitchFamily="34" charset="-122"/>
                <a:ea typeface="微软雅黑" pitchFamily="34" charset="-122"/>
              </a:rPr>
              <a:t>代码</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将某些值取平方</a:t>
            </a:r>
            <a:r>
              <a:rPr lang="zh-CN" altLang="en-US" sz="1600" smtClean="0">
                <a:solidFill>
                  <a:srgbClr val="4BACC6">
                    <a:lumMod val="75000"/>
                  </a:srgbClr>
                </a:solidFill>
                <a:latin typeface="微软雅黑" pitchFamily="34" charset="-122"/>
                <a:ea typeface="微软雅黑" pitchFamily="34" charset="-122"/>
              </a:rPr>
              <a:t>就</a:t>
            </a:r>
            <a:r>
              <a:rPr lang="zh-CN" altLang="en-US" sz="1600">
                <a:solidFill>
                  <a:srgbClr val="4BACC6">
                    <a:lumMod val="75000"/>
                  </a:srgbClr>
                </a:solidFill>
                <a:latin typeface="微软雅黑" pitchFamily="34" charset="-122"/>
                <a:ea typeface="微软雅黑" pitchFamily="34" charset="-122"/>
              </a:rPr>
              <a:t>能用来绘制功率频谱</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623" y="2492896"/>
            <a:ext cx="3650754" cy="341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731" y="2503334"/>
            <a:ext cx="4992539" cy="340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8194"/>
                                        </p:tgtEl>
                                        <p:attrNameLst>
                                          <p:attrName>ppt_w</p:attrName>
                                        </p:attrNameLst>
                                      </p:cBhvr>
                                      <p:tavLst>
                                        <p:tav tm="0">
                                          <p:val>
                                            <p:strVal val="ppt_w"/>
                                          </p:val>
                                        </p:tav>
                                        <p:tav tm="100000">
                                          <p:val>
                                            <p:fltVal val="0"/>
                                          </p:val>
                                        </p:tav>
                                      </p:tavLst>
                                    </p:anim>
                                    <p:anim calcmode="lin" valueType="num">
                                      <p:cBhvr>
                                        <p:cTn id="24" dur="500"/>
                                        <p:tgtEl>
                                          <p:spTgt spid="8194"/>
                                        </p:tgtEl>
                                        <p:attrNameLst>
                                          <p:attrName>ppt_h</p:attrName>
                                        </p:attrNameLst>
                                      </p:cBhvr>
                                      <p:tavLst>
                                        <p:tav tm="0">
                                          <p:val>
                                            <p:strVal val="ppt_h"/>
                                          </p:val>
                                        </p:tav>
                                        <p:tav tm="100000">
                                          <p:val>
                                            <p:fltVal val="0"/>
                                          </p:val>
                                        </p:tav>
                                      </p:tavLst>
                                    </p:anim>
                                    <p:animEffect transition="out" filter="fade">
                                      <p:cBhvr>
                                        <p:cTn id="25" dur="500"/>
                                        <p:tgtEl>
                                          <p:spTgt spid="8194"/>
                                        </p:tgtEl>
                                      </p:cBhvr>
                                    </p:animEffect>
                                    <p:set>
                                      <p:cBhvr>
                                        <p:cTn id="26" dur="1" fill="hold">
                                          <p:stCondLst>
                                            <p:cond delay="499"/>
                                          </p:stCondLst>
                                        </p:cTn>
                                        <p:tgtEl>
                                          <p:spTgt spid="81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195"/>
                                        </p:tgtEl>
                                        <p:attrNameLst>
                                          <p:attrName>style.visibility</p:attrName>
                                        </p:attrNameLst>
                                      </p:cBhvr>
                                      <p:to>
                                        <p:strVal val="visible"/>
                                      </p:to>
                                    </p:set>
                                    <p:anim calcmode="lin" valueType="num">
                                      <p:cBhvr>
                                        <p:cTn id="31" dur="500" fill="hold"/>
                                        <p:tgtEl>
                                          <p:spTgt spid="8195"/>
                                        </p:tgtEl>
                                        <p:attrNameLst>
                                          <p:attrName>ppt_w</p:attrName>
                                        </p:attrNameLst>
                                      </p:cBhvr>
                                      <p:tavLst>
                                        <p:tav tm="0">
                                          <p:val>
                                            <p:fltVal val="0"/>
                                          </p:val>
                                        </p:tav>
                                        <p:tav tm="100000">
                                          <p:val>
                                            <p:strVal val="#ppt_w"/>
                                          </p:val>
                                        </p:tav>
                                      </p:tavLst>
                                    </p:anim>
                                    <p:anim calcmode="lin" valueType="num">
                                      <p:cBhvr>
                                        <p:cTn id="32" dur="500" fill="hold"/>
                                        <p:tgtEl>
                                          <p:spTgt spid="8195"/>
                                        </p:tgtEl>
                                        <p:attrNameLst>
                                          <p:attrName>ppt_h</p:attrName>
                                        </p:attrNameLst>
                                      </p:cBhvr>
                                      <p:tavLst>
                                        <p:tav tm="0">
                                          <p:val>
                                            <p:fltVal val="0"/>
                                          </p:val>
                                        </p:tav>
                                        <p:tav tm="100000">
                                          <p:val>
                                            <p:strVal val="#ppt_h"/>
                                          </p:val>
                                        </p:tav>
                                      </p:tavLst>
                                    </p:anim>
                                    <p:animEffect transition="in" filter="fade">
                                      <p:cBhvr>
                                        <p:cTn id="33"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滤波</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滤波</a:t>
            </a:r>
            <a:r>
              <a:rPr lang="zh-CN" altLang="en-US" sz="1600">
                <a:solidFill>
                  <a:srgbClr val="4BACC6">
                    <a:lumMod val="75000"/>
                  </a:srgbClr>
                </a:solidFill>
                <a:latin typeface="微软雅黑" pitchFamily="34" charset="-122"/>
                <a:ea typeface="微软雅黑" pitchFamily="34" charset="-122"/>
              </a:rPr>
              <a:t>是一种信号处理技术，可以对信号的某些部分进行删减或抑制。</a:t>
            </a:r>
            <a:r>
              <a:rPr lang="zh-CN" altLang="en-US" sz="1600" smtClean="0">
                <a:solidFill>
                  <a:srgbClr val="4BACC6">
                    <a:lumMod val="75000"/>
                  </a:srgbClr>
                </a:solidFill>
                <a:latin typeface="微软雅黑" pitchFamily="34" charset="-122"/>
                <a:ea typeface="微软雅黑" pitchFamily="34" charset="-122"/>
              </a:rPr>
              <a:t>应用快速傅里叶变换</a:t>
            </a:r>
            <a:r>
              <a:rPr lang="en-US" altLang="zh-CN" sz="1600" smtClean="0">
                <a:solidFill>
                  <a:srgbClr val="4BACC6">
                    <a:lumMod val="75000"/>
                  </a:srgbClr>
                </a:solidFill>
                <a:latin typeface="微软雅黑" pitchFamily="34" charset="-122"/>
                <a:ea typeface="微软雅黑" pitchFamily="34" charset="-122"/>
              </a:rPr>
              <a:t>FFT</a:t>
            </a:r>
            <a:r>
              <a:rPr lang="zh-CN" altLang="en-US" sz="1600">
                <a:solidFill>
                  <a:srgbClr val="4BACC6">
                    <a:lumMod val="75000"/>
                  </a:srgbClr>
                </a:solidFill>
                <a:latin typeface="微软雅黑" pitchFamily="34" charset="-122"/>
                <a:ea typeface="微软雅黑" pitchFamily="34" charset="-122"/>
              </a:rPr>
              <a:t>后，我们就可以对高频或低频进行过滤或者设法删除白噪声了。白噪声是功率频谱为常数的一个随机信号，因此，它不包含任何有用信息。</a:t>
            </a:r>
            <a:r>
              <a:rPr lang="en-US" altLang="zh-CN" sz="1600" smtClean="0">
                <a:solidFill>
                  <a:srgbClr val="4BACC6">
                    <a:lumMod val="75000"/>
                  </a:srgbClr>
                </a:solidFill>
                <a:latin typeface="微软雅黑" pitchFamily="34" charset="-122"/>
                <a:ea typeface="微软雅黑" pitchFamily="34" charset="-122"/>
              </a:rPr>
              <a:t>Scipy.Signal</a:t>
            </a:r>
            <a:r>
              <a:rPr lang="zh-CN" altLang="en-US" sz="1600" smtClean="0">
                <a:solidFill>
                  <a:srgbClr val="4BACC6">
                    <a:lumMod val="75000"/>
                  </a:srgbClr>
                </a:solidFill>
                <a:latin typeface="微软雅黑" pitchFamily="34" charset="-122"/>
                <a:ea typeface="微软雅黑" pitchFamily="34" charset="-122"/>
              </a:rPr>
              <a:t>程序包</a:t>
            </a:r>
            <a:r>
              <a:rPr lang="zh-CN" altLang="en-US" sz="1600">
                <a:solidFill>
                  <a:srgbClr val="4BACC6">
                    <a:lumMod val="75000"/>
                  </a:srgbClr>
                </a:solidFill>
                <a:latin typeface="微软雅黑" pitchFamily="34" charset="-122"/>
                <a:ea typeface="微软雅黑" pitchFamily="34" charset="-122"/>
              </a:rPr>
              <a:t>为滤波提供了许多相应的</a:t>
            </a:r>
            <a:r>
              <a:rPr lang="zh-CN" altLang="en-US" sz="1600" smtClean="0">
                <a:solidFill>
                  <a:srgbClr val="4BACC6">
                    <a:lumMod val="75000"/>
                  </a:srgbClr>
                </a:solidFill>
                <a:latin typeface="微软雅黑" pitchFamily="34" charset="-122"/>
                <a:ea typeface="微软雅黑" pitchFamily="34" charset="-122"/>
              </a:rPr>
              <a:t>实用函数，如：</a:t>
            </a:r>
            <a:endParaRPr lang="zh-CN" altLang="en-US" sz="1600">
              <a:solidFill>
                <a:srgbClr val="4BACC6">
                  <a:lumMod val="75000"/>
                </a:srgbClr>
              </a:solidFill>
              <a:latin typeface="微软雅黑" pitchFamily="34" charset="-122"/>
              <a:ea typeface="微软雅黑" pitchFamily="34" charset="-122"/>
            </a:endParaRPr>
          </a:p>
          <a:p>
            <a:pPr marL="808038" indent="-342900" latinLnBrk="0">
              <a:lnSpc>
                <a:spcPct val="150000"/>
              </a:lnSpc>
              <a:buFont typeface="+mj-lt"/>
              <a:buAutoNum type="arabicPeriod"/>
            </a:pPr>
            <a:r>
              <a:rPr lang="zh-CN" altLang="en-US" sz="1600" b="1">
                <a:solidFill>
                  <a:srgbClr val="4BACC6">
                    <a:lumMod val="75000"/>
                  </a:srgbClr>
                </a:solidFill>
                <a:latin typeface="微软雅黑" pitchFamily="34" charset="-122"/>
                <a:ea typeface="微软雅黑" pitchFamily="34" charset="-122"/>
              </a:rPr>
              <a:t>中值滤波器</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Median Filter</a:t>
            </a:r>
            <a:r>
              <a:rPr lang="zh-CN" altLang="en-US" sz="1600">
                <a:solidFill>
                  <a:srgbClr val="4BACC6">
                    <a:lumMod val="75000"/>
                  </a:srgbClr>
                </a:solidFill>
                <a:latin typeface="微软雅黑" pitchFamily="34" charset="-122"/>
                <a:ea typeface="微软雅黑" pitchFamily="34" charset="-122"/>
              </a:rPr>
              <a:t>）可以用来计算滚动窗口中数据的中值，这个滤波器是由</a:t>
            </a:r>
            <a:r>
              <a:rPr lang="en-US" altLang="zh-CN" sz="1600">
                <a:solidFill>
                  <a:srgbClr val="4BACC6">
                    <a:lumMod val="75000"/>
                  </a:srgbClr>
                </a:solidFill>
                <a:latin typeface="微软雅黑" pitchFamily="34" charset="-122"/>
                <a:ea typeface="微软雅黑" pitchFamily="34" charset="-122"/>
              </a:rPr>
              <a:t>medfilt()</a:t>
            </a:r>
            <a:r>
              <a:rPr lang="zh-CN" altLang="en-US" sz="1600">
                <a:solidFill>
                  <a:srgbClr val="4BACC6">
                    <a:lumMod val="75000"/>
                  </a:srgbClr>
                </a:solidFill>
                <a:latin typeface="微软雅黑" pitchFamily="34" charset="-122"/>
                <a:ea typeface="微软雅黑" pitchFamily="34" charset="-122"/>
              </a:rPr>
              <a:t>函数实现的，我们可以通过可选参数来指定窗口大小。</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Wiener</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能够通过统计数值来删除噪音，对于一个滤波器</a:t>
            </a:r>
            <a:r>
              <a:rPr lang="en-US" altLang="zh-CN" sz="1600">
                <a:solidFill>
                  <a:srgbClr val="4BACC6">
                    <a:lumMod val="75000"/>
                  </a:srgbClr>
                </a:solidFill>
                <a:latin typeface="微软雅黑" pitchFamily="34" charset="-122"/>
                <a:ea typeface="微软雅黑" pitchFamily="34" charset="-122"/>
              </a:rPr>
              <a:t>g(t)</a:t>
            </a:r>
            <a:r>
              <a:rPr lang="zh-CN" altLang="en-US" sz="1600">
                <a:solidFill>
                  <a:srgbClr val="4BACC6">
                    <a:lumMod val="75000"/>
                  </a:srgbClr>
                </a:solidFill>
                <a:latin typeface="微软雅黑" pitchFamily="34" charset="-122"/>
                <a:ea typeface="微软雅黑" pitchFamily="34" charset="-122"/>
              </a:rPr>
              <a:t>与一个信号</a:t>
            </a:r>
            <a:r>
              <a:rPr lang="en-US" altLang="zh-CN" sz="1600">
                <a:solidFill>
                  <a:srgbClr val="4BACC6">
                    <a:lumMod val="75000"/>
                  </a:srgbClr>
                </a:solidFill>
                <a:latin typeface="微软雅黑" pitchFamily="34" charset="-122"/>
                <a:ea typeface="微软雅黑" pitchFamily="34" charset="-122"/>
              </a:rPr>
              <a:t>s(t)</a:t>
            </a:r>
            <a:r>
              <a:rPr lang="zh-CN" altLang="en-US" sz="1600">
                <a:solidFill>
                  <a:srgbClr val="4BACC6">
                    <a:lumMod val="75000"/>
                  </a:srgbClr>
                </a:solidFill>
                <a:latin typeface="微软雅黑" pitchFamily="34" charset="-122"/>
                <a:ea typeface="微软雅黑" pitchFamily="34" charset="-122"/>
              </a:rPr>
              <a:t>，我们可以通过 </a:t>
            </a:r>
            <a:r>
              <a:rPr lang="en-US" altLang="zh-CN" sz="1600">
                <a:solidFill>
                  <a:srgbClr val="4BACC6">
                    <a:lumMod val="75000"/>
                  </a:srgbClr>
                </a:solidFill>
                <a:latin typeface="微软雅黑" pitchFamily="34" charset="-122"/>
                <a:ea typeface="微软雅黑" pitchFamily="34" charset="-122"/>
              </a:rPr>
              <a:t>(g * [s + n])(t)</a:t>
            </a:r>
            <a:r>
              <a:rPr lang="zh-CN" altLang="en-US" sz="1600">
                <a:solidFill>
                  <a:srgbClr val="4BACC6">
                    <a:lumMod val="75000"/>
                  </a:srgbClr>
                </a:solidFill>
                <a:latin typeface="微软雅黑" pitchFamily="34" charset="-122"/>
                <a:ea typeface="微软雅黑" pitchFamily="34" charset="-122"/>
              </a:rPr>
              <a:t>来计算其卷积。这个滤波器是通过</a:t>
            </a:r>
            <a:r>
              <a:rPr lang="en-US" altLang="zh-CN" sz="1600">
                <a:solidFill>
                  <a:srgbClr val="4BACC6">
                    <a:lumMod val="75000"/>
                  </a:srgbClr>
                </a:solidFill>
                <a:latin typeface="微软雅黑" pitchFamily="34" charset="-122"/>
                <a:ea typeface="微软雅黑" pitchFamily="34" charset="-122"/>
              </a:rPr>
              <a:t>wiener</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函数实现</a:t>
            </a:r>
            <a:r>
              <a:rPr lang="zh-CN" altLang="en-US" sz="1600">
                <a:solidFill>
                  <a:srgbClr val="4BACC6">
                    <a:lumMod val="75000"/>
                  </a:srgbClr>
                </a:solidFill>
                <a:latin typeface="微软雅黑" pitchFamily="34" charset="-122"/>
                <a:ea typeface="微软雅黑" pitchFamily="34" charset="-122"/>
              </a:rPr>
              <a:t>的，它同样也有一个指定窗口大小的可选参数。</a:t>
            </a:r>
          </a:p>
          <a:p>
            <a:pPr marL="808038" indent="-342900" latinLnBrk="0">
              <a:lnSpc>
                <a:spcPct val="150000"/>
              </a:lnSpc>
              <a:buFont typeface="+mj-lt"/>
              <a:buAutoNum type="arabicPeriod"/>
            </a:pPr>
            <a:r>
              <a:rPr lang="en-US" altLang="zh-CN" sz="1600" b="1">
                <a:solidFill>
                  <a:srgbClr val="4BACC6">
                    <a:lumMod val="75000"/>
                  </a:srgbClr>
                </a:solidFill>
                <a:latin typeface="微软雅黑" pitchFamily="34" charset="-122"/>
                <a:ea typeface="微软雅黑" pitchFamily="34" charset="-122"/>
              </a:rPr>
              <a:t>Detrend</a:t>
            </a:r>
            <a:r>
              <a:rPr lang="zh-CN" altLang="en-US" sz="1600" b="1">
                <a:solidFill>
                  <a:srgbClr val="4BACC6">
                    <a:lumMod val="75000"/>
                  </a:srgbClr>
                </a:solidFill>
                <a:latin typeface="微软雅黑" pitchFamily="34" charset="-122"/>
                <a:ea typeface="微软雅黑" pitchFamily="34" charset="-122"/>
              </a:rPr>
              <a:t>滤波器</a:t>
            </a:r>
            <a:r>
              <a:rPr lang="zh-CN" altLang="en-US" sz="1600">
                <a:solidFill>
                  <a:srgbClr val="4BACC6">
                    <a:lumMod val="75000"/>
                  </a:srgbClr>
                </a:solidFill>
                <a:latin typeface="微软雅黑" pitchFamily="34" charset="-122"/>
                <a:ea typeface="微软雅黑" pitchFamily="34" charset="-122"/>
              </a:rPr>
              <a:t>可以用来删除趋势。它可以是一个线性或者不变趋势。这个滤波器是由</a:t>
            </a:r>
            <a:r>
              <a:rPr lang="en-US" altLang="zh-CN" sz="1600">
                <a:solidFill>
                  <a:srgbClr val="4BACC6">
                    <a:lumMod val="75000"/>
                  </a:srgbClr>
                </a:solidFill>
                <a:latin typeface="微软雅黑" pitchFamily="34" charset="-122"/>
                <a:ea typeface="微软雅黑" pitchFamily="34" charset="-122"/>
              </a:rPr>
              <a:t>detrend()</a:t>
            </a:r>
            <a:r>
              <a:rPr lang="zh-CN" altLang="en-US" sz="1600">
                <a:solidFill>
                  <a:srgbClr val="4BACC6">
                    <a:lumMod val="75000"/>
                  </a:srgbClr>
                </a:solidFill>
                <a:latin typeface="微软雅黑" pitchFamily="34" charset="-122"/>
                <a:ea typeface="微软雅黑" pitchFamily="34" charset="-122"/>
              </a:rPr>
              <a:t>函数实现的。</a:t>
            </a:r>
          </a:p>
        </p:txBody>
      </p:sp>
    </p:spTree>
    <p:extLst>
      <p:ext uri="{BB962C8B-B14F-4D97-AF65-F5344CB8AC3E}">
        <p14:creationId xmlns:p14="http://schemas.microsoft.com/office/powerpoint/2010/main" val="13907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831" y="2051915"/>
            <a:ext cx="4424338" cy="27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76" y="1912359"/>
            <a:ext cx="4105449" cy="303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0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218"/>
                                        </p:tgtEl>
                                        <p:attrNameLst>
                                          <p:attrName>ppt_w</p:attrName>
                                        </p:attrNameLst>
                                      </p:cBhvr>
                                      <p:tavLst>
                                        <p:tav tm="0">
                                          <p:val>
                                            <p:strVal val="ppt_w"/>
                                          </p:val>
                                        </p:tav>
                                        <p:tav tm="100000">
                                          <p:val>
                                            <p:fltVal val="0"/>
                                          </p:val>
                                        </p:tav>
                                      </p:tavLst>
                                    </p:anim>
                                    <p:anim calcmode="lin" valueType="num">
                                      <p:cBhvr>
                                        <p:cTn id="14" dur="500"/>
                                        <p:tgtEl>
                                          <p:spTgt spid="9218"/>
                                        </p:tgtEl>
                                        <p:attrNameLst>
                                          <p:attrName>ppt_h</p:attrName>
                                        </p:attrNameLst>
                                      </p:cBhvr>
                                      <p:tavLst>
                                        <p:tav tm="0">
                                          <p:val>
                                            <p:strVal val="ppt_h"/>
                                          </p:val>
                                        </p:tav>
                                        <p:tav tm="100000">
                                          <p:val>
                                            <p:fltVal val="0"/>
                                          </p:val>
                                        </p:tav>
                                      </p:tavLst>
                                    </p:anim>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 calcmode="lin" valueType="num">
                                      <p:cBhvr>
                                        <p:cTn id="21" dur="500" fill="hold"/>
                                        <p:tgtEl>
                                          <p:spTgt spid="9219"/>
                                        </p:tgtEl>
                                        <p:attrNameLst>
                                          <p:attrName>ppt_w</p:attrName>
                                        </p:attrNameLst>
                                      </p:cBhvr>
                                      <p:tavLst>
                                        <p:tav tm="0">
                                          <p:val>
                                            <p:fltVal val="0"/>
                                          </p:val>
                                        </p:tav>
                                        <p:tav tm="100000">
                                          <p:val>
                                            <p:strVal val="#ppt_w"/>
                                          </p:val>
                                        </p:tav>
                                      </p:tavLst>
                                    </p:anim>
                                    <p:anim calcmode="lin" valueType="num">
                                      <p:cBhvr>
                                        <p:cTn id="22" dur="500" fill="hold"/>
                                        <p:tgtEl>
                                          <p:spTgt spid="9219"/>
                                        </p:tgtEl>
                                        <p:attrNameLst>
                                          <p:attrName>ppt_h</p:attrName>
                                        </p:attrNameLst>
                                      </p:cBhvr>
                                      <p:tavLst>
                                        <p:tav tm="0">
                                          <p:val>
                                            <p:fltVal val="0"/>
                                          </p:val>
                                        </p:tav>
                                        <p:tav tm="100000">
                                          <p:val>
                                            <p:strVal val="#ppt_h"/>
                                          </p:val>
                                        </p:tav>
                                      </p:tavLst>
                                    </p:anim>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gn="ctr" latinLnBrk="0">
              <a:lnSpc>
                <a:spcPct val="200000"/>
              </a:lnSpc>
            </a:pPr>
            <a:r>
              <a:rPr lang="zh-CN" altLang="en-US" b="1" smtClean="0">
                <a:solidFill>
                  <a:schemeClr val="accent5">
                    <a:lumMod val="50000"/>
                  </a:schemeClr>
                </a:solidFill>
                <a:latin typeface="微软雅黑" pitchFamily="34" charset="-122"/>
                <a:ea typeface="微软雅黑" pitchFamily="34" charset="-122"/>
              </a:rPr>
              <a:t>小结</a:t>
            </a:r>
            <a:endParaRPr lang="zh-CN" altLang="en-US" b="1">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本章通过年度</a:t>
            </a:r>
            <a:r>
              <a:rPr lang="zh-CN" altLang="en-US" sz="1600">
                <a:solidFill>
                  <a:srgbClr val="4BACC6">
                    <a:lumMod val="75000"/>
                  </a:srgbClr>
                </a:solidFill>
                <a:latin typeface="微软雅黑" pitchFamily="34" charset="-122"/>
                <a:ea typeface="微软雅黑" pitchFamily="34" charset="-122"/>
              </a:rPr>
              <a:t>太阳黑子周期</a:t>
            </a:r>
            <a:r>
              <a:rPr lang="zh-CN" altLang="en-US" sz="1600" smtClean="0">
                <a:solidFill>
                  <a:srgbClr val="4BACC6">
                    <a:lumMod val="75000"/>
                  </a:srgbClr>
                </a:solidFill>
                <a:latin typeface="微软雅黑" pitchFamily="34" charset="-122"/>
                <a:ea typeface="微软雅黑" pitchFamily="34" charset="-122"/>
              </a:rPr>
              <a:t>数据演示了作为时序数据的信号数据的处理过程。这里介绍</a:t>
            </a:r>
            <a:r>
              <a:rPr lang="zh-CN" altLang="en-US" sz="1600">
                <a:solidFill>
                  <a:srgbClr val="4BACC6">
                    <a:lumMod val="75000"/>
                  </a:srgbClr>
                </a:solidFill>
                <a:latin typeface="微软雅黑" pitchFamily="34" charset="-122"/>
                <a:ea typeface="微软雅黑" pitchFamily="34" charset="-122"/>
              </a:rPr>
              <a:t>了一个比较</a:t>
            </a:r>
            <a:r>
              <a:rPr lang="zh-CN" altLang="en-US" sz="1600" smtClean="0">
                <a:solidFill>
                  <a:srgbClr val="4BACC6">
                    <a:lumMod val="75000"/>
                  </a:srgbClr>
                </a:solidFill>
                <a:latin typeface="微软雅黑" pitchFamily="34" charset="-122"/>
                <a:ea typeface="微软雅黑" pitchFamily="34" charset="-122"/>
              </a:rPr>
              <a:t>常见的信号处理方法</a:t>
            </a:r>
            <a:r>
              <a:rPr lang="zh-CN" altLang="en-US" sz="1600">
                <a:solidFill>
                  <a:srgbClr val="4BACC6">
                    <a:lumMod val="75000"/>
                  </a:srgbClr>
                </a:solidFill>
                <a:latin typeface="微软雅黑" pitchFamily="34" charset="-122"/>
                <a:ea typeface="微软雅黑" pitchFamily="34" charset="-122"/>
              </a:rPr>
              <a:t>，即在同一个时间序列中找出一个值与固定周期数之前的另一个数据点或者一组数据点之间的关系。</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a:t>
            </a:r>
            <a:r>
              <a:rPr lang="zh-CN" altLang="en-US" sz="1600">
                <a:solidFill>
                  <a:srgbClr val="4BACC6">
                    <a:lumMod val="75000"/>
                  </a:srgbClr>
                </a:solidFill>
                <a:latin typeface="微软雅黑" pitchFamily="34" charset="-122"/>
                <a:ea typeface="微软雅黑" pitchFamily="34" charset="-122"/>
              </a:rPr>
              <a:t>移动平均法，需要指定一个窗口来明确规定向前可以看到的数据，</a:t>
            </a:r>
            <a:r>
              <a:rPr lang="zh-CN" altLang="en-US" sz="1600" smtClean="0">
                <a:solidFill>
                  <a:srgbClr val="4BACC6">
                    <a:lumMod val="75000"/>
                  </a:srgbClr>
                </a:solidFill>
                <a:latin typeface="微软雅黑" pitchFamily="34" charset="-122"/>
                <a:ea typeface="微软雅黑" pitchFamily="34" charset="-122"/>
              </a:rPr>
              <a:t>此后窗口</a:t>
            </a:r>
            <a:r>
              <a:rPr lang="zh-CN" altLang="en-US" sz="1600">
                <a:solidFill>
                  <a:srgbClr val="4BACC6">
                    <a:lumMod val="75000"/>
                  </a:srgbClr>
                </a:solidFill>
                <a:latin typeface="微软雅黑" pitchFamily="34" charset="-122"/>
                <a:ea typeface="微软雅黑" pitchFamily="34" charset="-122"/>
              </a:rPr>
              <a:t>每一次前移一个周期，都要计算一次窗口内数据的平均值</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Pandas</a:t>
            </a:r>
            <a:r>
              <a:rPr lang="zh-CN" altLang="en-US" sz="1600" smtClean="0">
                <a:solidFill>
                  <a:srgbClr val="4BACC6">
                    <a:lumMod val="75000"/>
                  </a:srgbClr>
                </a:solidFill>
                <a:latin typeface="微软雅黑" pitchFamily="34" charset="-122"/>
                <a:ea typeface="微软雅黑" pitchFamily="34" charset="-122"/>
              </a:rPr>
              <a:t>程序包中的</a:t>
            </a:r>
            <a:r>
              <a:rPr lang="en-US" altLang="zh-CN" sz="1600" smtClean="0">
                <a:solidFill>
                  <a:srgbClr val="4BACC6">
                    <a:lumMod val="75000"/>
                  </a:srgbClr>
                </a:solidFill>
                <a:latin typeface="微软雅黑" pitchFamily="34" charset="-122"/>
                <a:ea typeface="微软雅黑" pitchFamily="34" charset="-122"/>
              </a:rPr>
              <a:t>rolling</a:t>
            </a:r>
            <a:r>
              <a:rPr lang="en-US" altLang="zh-CN"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函数提供</a:t>
            </a:r>
            <a:r>
              <a:rPr lang="zh-CN" altLang="en-US" sz="1600">
                <a:solidFill>
                  <a:srgbClr val="4BACC6">
                    <a:lumMod val="75000"/>
                  </a:srgbClr>
                </a:solidFill>
                <a:latin typeface="微软雅黑" pitchFamily="34" charset="-122"/>
                <a:ea typeface="微软雅黑" pitchFamily="34" charset="-122"/>
              </a:rPr>
              <a:t>了许多窗口函数的功能，其中字符串参数</a:t>
            </a:r>
            <a:r>
              <a:rPr lang="en-US" altLang="zh-CN" sz="1600">
                <a:solidFill>
                  <a:srgbClr val="4BACC6">
                    <a:lumMod val="75000"/>
                  </a:srgbClr>
                </a:solidFill>
                <a:latin typeface="微软雅黑" pitchFamily="34" charset="-122"/>
                <a:ea typeface="微软雅黑" pitchFamily="34" charset="-122"/>
              </a:rPr>
              <a:t>win_type</a:t>
            </a:r>
            <a:r>
              <a:rPr lang="zh-CN" altLang="en-US" sz="1600">
                <a:solidFill>
                  <a:srgbClr val="4BACC6">
                    <a:lumMod val="75000"/>
                  </a:srgbClr>
                </a:solidFill>
                <a:latin typeface="微软雅黑" pitchFamily="34" charset="-122"/>
                <a:ea typeface="微软雅黑" pitchFamily="34" charset="-122"/>
              </a:rPr>
              <a:t>取不同的值，就对应不同的窗口函数。</a:t>
            </a: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协</a:t>
            </a:r>
            <a:r>
              <a:rPr lang="zh-CN" altLang="en-US" sz="1600">
                <a:solidFill>
                  <a:srgbClr val="4BACC6">
                    <a:lumMod val="75000"/>
                  </a:srgbClr>
                </a:solidFill>
                <a:latin typeface="微软雅黑" pitchFamily="34" charset="-122"/>
                <a:ea typeface="微软雅黑" pitchFamily="34" charset="-122"/>
              </a:rPr>
              <a:t>整类似于相关性，是一个度量两个时间序列之间的关系的指标。进行回归分析时，我们经常遇到过拟合的问题。这个问题表现为，模型对于样本拟合的效果非常理想，但是当引入新数据点后</a:t>
            </a:r>
            <a:r>
              <a:rPr lang="zh-CN" altLang="en-US" sz="1600" smtClean="0">
                <a:solidFill>
                  <a:srgbClr val="4BACC6">
                    <a:lumMod val="75000"/>
                  </a:srgbClr>
                </a:solidFill>
                <a:latin typeface="微软雅黑" pitchFamily="34" charset="-122"/>
                <a:ea typeface="微软雅黑" pitchFamily="34" charset="-122"/>
              </a:rPr>
              <a:t>，拟合效果</a:t>
            </a:r>
            <a:r>
              <a:rPr lang="zh-CN" altLang="en-US" sz="1600">
                <a:solidFill>
                  <a:srgbClr val="4BACC6">
                    <a:lumMod val="75000"/>
                  </a:srgbClr>
                </a:solidFill>
                <a:latin typeface="微软雅黑" pitchFamily="34" charset="-122"/>
                <a:ea typeface="微软雅黑" pitchFamily="34" charset="-122"/>
              </a:rPr>
              <a:t>却变得很糟糕</a:t>
            </a:r>
            <a:r>
              <a:rPr lang="zh-CN" altLang="en-US" sz="1600" smtClean="0">
                <a:solidFill>
                  <a:srgbClr val="4BACC6">
                    <a:lumMod val="75000"/>
                  </a:srgbClr>
                </a:solidFill>
                <a:latin typeface="微软雅黑" pitchFamily="34" charset="-122"/>
                <a:ea typeface="微软雅黑" pitchFamily="34" charset="-122"/>
              </a:rPr>
              <a:t>。为此，我们求</a:t>
            </a:r>
            <a:r>
              <a:rPr lang="zh-CN" altLang="en-US" sz="1600">
                <a:solidFill>
                  <a:srgbClr val="4BACC6">
                    <a:lumMod val="75000"/>
                  </a:srgbClr>
                </a:solidFill>
                <a:latin typeface="微软雅黑" pitchFamily="34" charset="-122"/>
                <a:ea typeface="微软雅黑" pitchFamily="34" charset="-122"/>
              </a:rPr>
              <a:t>取适当的评价</a:t>
            </a:r>
            <a:r>
              <a:rPr lang="zh-CN" altLang="en-US" sz="1600" smtClean="0">
                <a:solidFill>
                  <a:srgbClr val="4BACC6">
                    <a:lumMod val="75000"/>
                  </a:srgbClr>
                </a:solidFill>
                <a:latin typeface="微软雅黑" pitchFamily="34" charset="-122"/>
                <a:ea typeface="微软雅黑" pitchFamily="34" charset="-122"/>
              </a:rPr>
              <a:t>指标来对</a:t>
            </a:r>
            <a:r>
              <a:rPr lang="zh-CN" altLang="en-US" sz="1600">
                <a:solidFill>
                  <a:srgbClr val="4BACC6">
                    <a:lumMod val="75000"/>
                  </a:srgbClr>
                </a:solidFill>
                <a:latin typeface="微软雅黑" pitchFamily="34" charset="-122"/>
                <a:ea typeface="微软雅黑" pitchFamily="34" charset="-122"/>
              </a:rPr>
              <a:t>模型进行评估</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1789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预测分析与机器学习</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第十课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33965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作为数据科学和</a:t>
            </a:r>
            <a:r>
              <a:rPr lang="zh-CN" altLang="en-US" sz="1600" smtClean="0">
                <a:solidFill>
                  <a:srgbClr val="4BACC6">
                    <a:lumMod val="75000"/>
                  </a:srgbClr>
                </a:solidFill>
                <a:latin typeface="微软雅黑" pitchFamily="34" charset="-122"/>
                <a:ea typeface="微软雅黑" pitchFamily="34" charset="-122"/>
              </a:rPr>
              <a:t>数据分析领域的</a:t>
            </a:r>
            <a:r>
              <a:rPr lang="zh-CN" altLang="en-US" sz="1600">
                <a:solidFill>
                  <a:srgbClr val="4BACC6">
                    <a:lumMod val="75000"/>
                  </a:srgbClr>
                </a:solidFill>
                <a:latin typeface="微软雅黑" pitchFamily="34" charset="-122"/>
                <a:ea typeface="微软雅黑" pitchFamily="34" charset="-122"/>
              </a:rPr>
              <a:t>孪生兄弟，机器学习在日常生活中的落地应用越来越普及，如有自动驾驶、聊天机器人、用餐机器人和</a:t>
            </a:r>
            <a:r>
              <a:rPr lang="en-US" altLang="zh-CN" sz="1600">
                <a:solidFill>
                  <a:srgbClr val="4BACC6">
                    <a:lumMod val="75000"/>
                  </a:srgbClr>
                </a:solidFill>
                <a:latin typeface="微软雅黑" pitchFamily="34" charset="-122"/>
                <a:ea typeface="微软雅黑" pitchFamily="34" charset="-122"/>
              </a:rPr>
              <a:t>AI</a:t>
            </a:r>
            <a:r>
              <a:rPr lang="zh-CN" altLang="en-US" sz="1600">
                <a:solidFill>
                  <a:srgbClr val="4BACC6">
                    <a:lumMod val="75000"/>
                  </a:srgbClr>
                </a:solidFill>
                <a:latin typeface="微软雅黑" pitchFamily="34" charset="-122"/>
                <a:ea typeface="微软雅黑" pitchFamily="34" charset="-122"/>
              </a:rPr>
              <a:t>语音助手等落地场景</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机器学习</a:t>
            </a:r>
            <a:r>
              <a:rPr lang="zh-CN" altLang="en-US" sz="1600">
                <a:solidFill>
                  <a:srgbClr val="4BACC6">
                    <a:lumMod val="75000"/>
                  </a:srgbClr>
                </a:solidFill>
                <a:latin typeface="微软雅黑" pitchFamily="34" charset="-122"/>
                <a:ea typeface="微软雅黑" pitchFamily="34" charset="-122"/>
              </a:rPr>
              <a:t>是人工智能的一个分支，该领域的主要研究对象是人工智能，特别是如何在经验学习中改善具体算法的性能。机器学习的最终目的是进行目标识别与预测，这个过程离不开大量的运算和数据的支撑。</a:t>
            </a:r>
            <a:r>
              <a:rPr lang="zh-CN" altLang="en-US" sz="1600" smtClean="0">
                <a:solidFill>
                  <a:srgbClr val="4BACC6">
                    <a:lumMod val="75000"/>
                  </a:srgbClr>
                </a:solidFill>
                <a:latin typeface="微软雅黑" pitchFamily="34" charset="-122"/>
                <a:ea typeface="微软雅黑" pitchFamily="34" charset="-122"/>
              </a:rPr>
              <a:t>机器学习按类型可以</a:t>
            </a:r>
            <a:r>
              <a:rPr lang="zh-CN" altLang="en-US" sz="1600">
                <a:solidFill>
                  <a:srgbClr val="4BACC6">
                    <a:lumMod val="75000"/>
                  </a:srgbClr>
                </a:solidFill>
                <a:latin typeface="微软雅黑" pitchFamily="34" charset="-122"/>
                <a:ea typeface="微软雅黑" pitchFamily="34" charset="-122"/>
              </a:rPr>
              <a:t>分成</a:t>
            </a:r>
            <a:r>
              <a:rPr lang="zh-CN" altLang="en-US" sz="1600" smtClean="0">
                <a:solidFill>
                  <a:srgbClr val="4BACC6">
                    <a:lumMod val="75000"/>
                  </a:srgbClr>
                </a:solidFill>
                <a:latin typeface="微软雅黑" pitchFamily="34" charset="-122"/>
                <a:ea typeface="微软雅黑" pitchFamily="34" charset="-122"/>
              </a:rPr>
              <a:t>下面三类：</a:t>
            </a:r>
            <a:endParaRPr lang="en-US" altLang="zh-CN" sz="1600" smtClean="0">
              <a:solidFill>
                <a:srgbClr val="4BACC6">
                  <a:lumMod val="75000"/>
                </a:srgbClr>
              </a:solidFill>
              <a:latin typeface="微软雅黑" pitchFamily="34" charset="-122"/>
              <a:ea typeface="微软雅黑" pitchFamily="34" charset="-122"/>
            </a:endParaRPr>
          </a:p>
          <a:p>
            <a:pPr marL="747713" lvl="0" indent="-342900" latinLnBrk="0">
              <a:lnSpc>
                <a:spcPct val="150000"/>
              </a:lnSpc>
              <a:buAutoNum type="arabicPeriod"/>
            </a:pPr>
            <a:r>
              <a:rPr lang="zh-CN" altLang="en-US" sz="1600" b="1" smtClean="0">
                <a:solidFill>
                  <a:srgbClr val="4BACC6">
                    <a:lumMod val="75000"/>
                  </a:srgbClr>
                </a:solidFill>
                <a:latin typeface="微软雅黑" pitchFamily="34" charset="-122"/>
                <a:ea typeface="微软雅黑" pitchFamily="34" charset="-122"/>
              </a:rPr>
              <a:t>监督学习</a:t>
            </a:r>
            <a:endParaRPr lang="en-US" altLang="zh-CN" sz="1600" b="1" smtClean="0">
              <a:solidFill>
                <a:srgbClr val="4BACC6">
                  <a:lumMod val="75000"/>
                </a:srgbClr>
              </a:solidFill>
              <a:latin typeface="微软雅黑" pitchFamily="34" charset="-122"/>
              <a:ea typeface="微软雅黑" pitchFamily="34" charset="-122"/>
            </a:endParaRPr>
          </a:p>
          <a:p>
            <a:pPr marL="747713" lvl="0" indent="-342900" latinLnBrk="0">
              <a:lnSpc>
                <a:spcPct val="150000"/>
              </a:lnSpc>
              <a:buAutoNum type="arabicPeriod"/>
            </a:pPr>
            <a:r>
              <a:rPr lang="zh-CN" altLang="en-US" sz="1600" b="1" smtClean="0">
                <a:solidFill>
                  <a:srgbClr val="4BACC6">
                    <a:lumMod val="75000"/>
                  </a:srgbClr>
                </a:solidFill>
                <a:latin typeface="微软雅黑" pitchFamily="34" charset="-122"/>
                <a:ea typeface="微软雅黑" pitchFamily="34" charset="-122"/>
              </a:rPr>
              <a:t>无监督学习</a:t>
            </a:r>
            <a:endParaRPr lang="en-US" altLang="zh-CN" sz="1600" b="1" smtClean="0">
              <a:solidFill>
                <a:srgbClr val="4BACC6">
                  <a:lumMod val="75000"/>
                </a:srgbClr>
              </a:solidFill>
              <a:latin typeface="微软雅黑" pitchFamily="34" charset="-122"/>
              <a:ea typeface="微软雅黑" pitchFamily="34" charset="-122"/>
            </a:endParaRPr>
          </a:p>
          <a:p>
            <a:pPr marL="747713" lvl="0" indent="-342900" latinLnBrk="0">
              <a:lnSpc>
                <a:spcPct val="150000"/>
              </a:lnSpc>
              <a:buAutoNum type="arabicPeriod"/>
            </a:pPr>
            <a:r>
              <a:rPr lang="zh-CN" altLang="en-US" sz="1600" b="1" smtClean="0">
                <a:solidFill>
                  <a:srgbClr val="4BACC6">
                    <a:lumMod val="75000"/>
                  </a:srgbClr>
                </a:solidFill>
                <a:latin typeface="微软雅黑" pitchFamily="34" charset="-122"/>
                <a:ea typeface="微软雅黑" pitchFamily="34" charset="-122"/>
              </a:rPr>
              <a:t>强化学习</a:t>
            </a:r>
            <a:endParaRPr lang="en-US" altLang="zh-CN" sz="1600" b="1"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对于上面三种类型的机器学习的定义、区别及应用，本次课程将一一来介绍。除此之外，也会介绍一些常见机器学习算法。</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952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a:solidFill>
                  <a:srgbClr val="0070C0"/>
                </a:solidFill>
                <a:latin typeface="微软雅黑" pitchFamily="34" charset="-122"/>
                <a:ea typeface="微软雅黑" pitchFamily="34" charset="-122"/>
              </a:rPr>
              <a:t>预测分析与机器学习</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第十课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监督学习与无监督学习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强化学习</a:t>
            </a:r>
            <a:endParaRPr lang="zh-CN" altLang="en-US" sz="1600">
              <a:solidFill>
                <a:schemeClr val="accent5">
                  <a:lumMod val="75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基于逻辑回归的分类</a:t>
            </a:r>
          </a:p>
          <a:p>
            <a:pPr marL="342900" indent="-342900" algn="just">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基于支持向量机的</a:t>
            </a:r>
            <a:r>
              <a:rPr lang="zh-CN" altLang="en-US" sz="1600" smtClean="0">
                <a:solidFill>
                  <a:schemeClr val="accent5">
                    <a:lumMod val="75000"/>
                  </a:schemeClr>
                </a:solidFill>
                <a:latin typeface="微软雅黑" pitchFamily="34" charset="-122"/>
                <a:ea typeface="微软雅黑" pitchFamily="34" charset="-122"/>
              </a:rPr>
              <a:t>分类（</a:t>
            </a:r>
            <a:r>
              <a:rPr lang="en-US" altLang="zh-CN" sz="1600" smtClean="0">
                <a:solidFill>
                  <a:schemeClr val="accent5">
                    <a:lumMod val="75000"/>
                  </a:schemeClr>
                </a:solidFill>
                <a:latin typeface="微软雅黑" pitchFamily="34" charset="-122"/>
                <a:ea typeface="微软雅黑" pitchFamily="34" charset="-122"/>
              </a:rPr>
              <a:t>SVM</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2402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监督学习与无监督学习</a:t>
            </a:r>
            <a:endParaRPr lang="zh-CN" altLang="en-US" b="1">
              <a:solidFill>
                <a:schemeClr val="accent5">
                  <a:lumMod val="50000"/>
                </a:schemeClr>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017649025"/>
              </p:ext>
            </p:extLst>
          </p:nvPr>
        </p:nvGraphicFramePr>
        <p:xfrm>
          <a:off x="719572" y="1772816"/>
          <a:ext cx="7704856" cy="3352408"/>
        </p:xfrm>
        <a:graphic>
          <a:graphicData uri="http://schemas.openxmlformats.org/drawingml/2006/table">
            <a:tbl>
              <a:tblPr firstRow="1" bandRow="1">
                <a:tableStyleId>{5C22544A-7EE6-4342-B048-85BDC9FD1C3A}</a:tableStyleId>
              </a:tblPr>
              <a:tblGrid>
                <a:gridCol w="700362"/>
                <a:gridCol w="3548110"/>
                <a:gridCol w="3456384"/>
              </a:tblGrid>
              <a:tr h="792088">
                <a:tc>
                  <a:txBody>
                    <a:bodyPr/>
                    <a:lstStyle/>
                    <a:p>
                      <a:pPr algn="ct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监督学习</a:t>
                      </a:r>
                      <a:endParaRPr lang="en-US" altLang="zh-CN" sz="1600" smtClean="0">
                        <a:latin typeface="微软雅黑" pitchFamily="34" charset="-122"/>
                        <a:ea typeface="微软雅黑" pitchFamily="34" charset="-122"/>
                      </a:endParaRPr>
                    </a:p>
                    <a:p>
                      <a:r>
                        <a:rPr lang="en-US" altLang="zh-CN" sz="1600" smtClean="0">
                          <a:latin typeface="微软雅黑" pitchFamily="34" charset="-122"/>
                          <a:ea typeface="微软雅黑" pitchFamily="34" charset="-122"/>
                        </a:rPr>
                        <a:t>Supervised Learning</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无监督学习</a:t>
                      </a:r>
                      <a:endParaRPr lang="en-US" altLang="zh-CN" sz="1600" smtClean="0">
                        <a:latin typeface="微软雅黑" pitchFamily="34" charset="-122"/>
                        <a:ea typeface="微软雅黑" pitchFamily="34" charset="-122"/>
                      </a:endParaRPr>
                    </a:p>
                    <a:p>
                      <a:r>
                        <a:rPr lang="en-US" altLang="zh-CN" sz="1600" smtClean="0">
                          <a:latin typeface="微软雅黑" pitchFamily="34" charset="-122"/>
                          <a:ea typeface="微软雅黑" pitchFamily="34" charset="-122"/>
                        </a:rPr>
                        <a:t>Unsupervised Learning</a:t>
                      </a:r>
                      <a:endParaRPr lang="zh-CN" altLang="en-US" sz="1600">
                        <a:latin typeface="微软雅黑" pitchFamily="34" charset="-122"/>
                        <a:ea typeface="微软雅黑" pitchFamily="34" charset="-122"/>
                      </a:endParaRPr>
                    </a:p>
                  </a:txBody>
                  <a:tcPr anchor="ctr"/>
                </a:tc>
              </a:tr>
              <a:tr h="370840">
                <a:tc>
                  <a:txBody>
                    <a:bodyPr/>
                    <a:lstStyle/>
                    <a:p>
                      <a:pPr algn="ctr"/>
                      <a:r>
                        <a:rPr lang="zh-CN" altLang="en-US" sz="1600" smtClean="0">
                          <a:latin typeface="微软雅黑" pitchFamily="34" charset="-122"/>
                          <a:ea typeface="微软雅黑" pitchFamily="34" charset="-122"/>
                        </a:rPr>
                        <a:t>定义</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有目标值（</a:t>
                      </a:r>
                      <a:r>
                        <a:rPr lang="en-US" altLang="zh-CN" sz="1600" smtClean="0">
                          <a:latin typeface="微软雅黑" pitchFamily="34" charset="-122"/>
                          <a:ea typeface="微软雅黑" pitchFamily="34" charset="-122"/>
                        </a:rPr>
                        <a:t>label</a:t>
                      </a:r>
                      <a:r>
                        <a:rPr lang="zh-CN" altLang="en-US" sz="1600" smtClean="0">
                          <a:latin typeface="微软雅黑" pitchFamily="34" charset="-122"/>
                          <a:ea typeface="微软雅黑" pitchFamily="34" charset="-122"/>
                        </a:rPr>
                        <a:t>），表现为分类和回归</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无目标值（</a:t>
                      </a:r>
                      <a:r>
                        <a:rPr lang="en-US" altLang="zh-CN" sz="1600" smtClean="0">
                          <a:latin typeface="微软雅黑" pitchFamily="34" charset="-122"/>
                          <a:ea typeface="微软雅黑" pitchFamily="34" charset="-122"/>
                        </a:rPr>
                        <a:t>label</a:t>
                      </a:r>
                      <a:r>
                        <a:rPr lang="zh-CN" altLang="en-US" sz="1600" smtClean="0">
                          <a:latin typeface="微软雅黑" pitchFamily="34" charset="-122"/>
                          <a:ea typeface="微软雅黑" pitchFamily="34" charset="-122"/>
                        </a:rPr>
                        <a:t>），表现为聚类</a:t>
                      </a:r>
                      <a:endParaRPr lang="zh-CN" altLang="en-US" sz="1600">
                        <a:latin typeface="微软雅黑" pitchFamily="34" charset="-122"/>
                        <a:ea typeface="微软雅黑" pitchFamily="34" charset="-122"/>
                      </a:endParaRPr>
                    </a:p>
                  </a:txBody>
                  <a:tcPr anchor="ctr"/>
                </a:tc>
              </a:tr>
              <a:tr h="370840">
                <a:tc>
                  <a:txBody>
                    <a:bodyPr/>
                    <a:lstStyle/>
                    <a:p>
                      <a:pPr algn="ctr"/>
                      <a:r>
                        <a:rPr lang="zh-CN" altLang="en-US" sz="1600" smtClean="0">
                          <a:latin typeface="微软雅黑" pitchFamily="34" charset="-122"/>
                          <a:ea typeface="微软雅黑" pitchFamily="34" charset="-122"/>
                        </a:rPr>
                        <a:t>目的</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使用样本特征（</a:t>
                      </a:r>
                      <a:r>
                        <a:rPr lang="en-US" altLang="zh-CN" sz="1600" smtClean="0">
                          <a:latin typeface="微软雅黑" pitchFamily="34" charset="-122"/>
                          <a:ea typeface="微软雅黑" pitchFamily="34" charset="-122"/>
                        </a:rPr>
                        <a:t>features</a:t>
                      </a:r>
                      <a:r>
                        <a:rPr lang="zh-CN" altLang="en-US" sz="1600" smtClean="0">
                          <a:latin typeface="微软雅黑" pitchFamily="34" charset="-122"/>
                          <a:ea typeface="微软雅黑" pitchFamily="34" charset="-122"/>
                        </a:rPr>
                        <a:t>）预测样本目标（可以是一个分类，也可以是一个具体值）</a:t>
                      </a:r>
                      <a:endParaRPr lang="zh-CN" altLang="en-US" sz="1600">
                        <a:latin typeface="微软雅黑" pitchFamily="34" charset="-122"/>
                        <a:ea typeface="微软雅黑" pitchFamily="34" charset="-122"/>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600" smtClean="0">
                          <a:latin typeface="微软雅黑" pitchFamily="34" charset="-122"/>
                          <a:ea typeface="微软雅黑" pitchFamily="34" charset="-122"/>
                        </a:rPr>
                        <a:t>使用样本特征（</a:t>
                      </a:r>
                      <a:r>
                        <a:rPr lang="en-US" altLang="zh-CN" sz="1600" smtClean="0">
                          <a:latin typeface="微软雅黑" pitchFamily="34" charset="-122"/>
                          <a:ea typeface="微软雅黑" pitchFamily="34" charset="-122"/>
                        </a:rPr>
                        <a:t>features</a:t>
                      </a:r>
                      <a:r>
                        <a:rPr lang="zh-CN" altLang="en-US" sz="1600" smtClean="0">
                          <a:latin typeface="微软雅黑" pitchFamily="34" charset="-122"/>
                          <a:ea typeface="微软雅黑" pitchFamily="34" charset="-122"/>
                        </a:rPr>
                        <a:t>）搜寻样本相似性，实现对数据降维处理，便于数据可视化与异常检测</a:t>
                      </a:r>
                    </a:p>
                  </a:txBody>
                  <a:tcPr anchor="ctr"/>
                </a:tc>
              </a:tr>
              <a:tr h="370840">
                <a:tc>
                  <a:txBody>
                    <a:bodyPr/>
                    <a:lstStyle/>
                    <a:p>
                      <a:pPr algn="ctr"/>
                      <a:r>
                        <a:rPr lang="zh-CN" altLang="en-US" sz="1600" smtClean="0">
                          <a:latin typeface="微软雅黑" pitchFamily="34" charset="-122"/>
                          <a:ea typeface="微软雅黑" pitchFamily="34" charset="-122"/>
                        </a:rPr>
                        <a:t>算法</a:t>
                      </a:r>
                      <a:endParaRPr lang="zh-CN" altLang="en-US" sz="1600">
                        <a:latin typeface="微软雅黑" pitchFamily="34" charset="-122"/>
                        <a:ea typeface="微软雅黑" pitchFamily="34" charset="-122"/>
                      </a:endParaRPr>
                    </a:p>
                  </a:txBody>
                  <a:tcPr anchor="ctr"/>
                </a:tc>
                <a:tc>
                  <a:txBody>
                    <a:bodyPr/>
                    <a:lstStyle/>
                    <a:p>
                      <a:r>
                        <a:rPr lang="en-US" altLang="zh-CN" sz="1600" smtClean="0">
                          <a:latin typeface="微软雅黑" pitchFamily="34" charset="-122"/>
                          <a:ea typeface="微软雅黑" pitchFamily="34" charset="-122"/>
                        </a:rPr>
                        <a:t>k</a:t>
                      </a:r>
                      <a:r>
                        <a:rPr lang="zh-CN" altLang="en-US" sz="1600" smtClean="0">
                          <a:latin typeface="微软雅黑" pitchFamily="34" charset="-122"/>
                          <a:ea typeface="微软雅黑" pitchFamily="34" charset="-122"/>
                        </a:rPr>
                        <a:t>近邻、线性回归和多项式回归、逻辑回归、</a:t>
                      </a:r>
                      <a:r>
                        <a:rPr lang="en-US" altLang="zh-CN" sz="1600" smtClean="0">
                          <a:latin typeface="微软雅黑" pitchFamily="34" charset="-122"/>
                          <a:ea typeface="微软雅黑" pitchFamily="34" charset="-122"/>
                        </a:rPr>
                        <a:t>SVM</a:t>
                      </a:r>
                      <a:r>
                        <a:rPr lang="zh-CN" altLang="en-US" sz="1600" smtClean="0">
                          <a:latin typeface="微软雅黑" pitchFamily="34" charset="-122"/>
                          <a:ea typeface="微软雅黑" pitchFamily="34" charset="-122"/>
                        </a:rPr>
                        <a:t>、决策树和随机森林</a:t>
                      </a:r>
                      <a:endParaRPr lang="zh-CN" altLang="en-US" sz="1600">
                        <a:latin typeface="微软雅黑" pitchFamily="34" charset="-122"/>
                        <a:ea typeface="微软雅黑" pitchFamily="34" charset="-122"/>
                      </a:endParaRPr>
                    </a:p>
                  </a:txBody>
                  <a:tcPr anchor="ctr"/>
                </a:tc>
                <a:tc>
                  <a:txBody>
                    <a:bodyPr/>
                    <a:lstStyle/>
                    <a:p>
                      <a:r>
                        <a:rPr lang="en-US" altLang="zh-CN" sz="1600" smtClean="0">
                          <a:latin typeface="微软雅黑" pitchFamily="34" charset="-122"/>
                          <a:ea typeface="微软雅黑" pitchFamily="34" charset="-122"/>
                        </a:rPr>
                        <a:t>PCA</a:t>
                      </a:r>
                      <a:endParaRPr lang="zh-CN" altLang="en-US" sz="1600">
                        <a:latin typeface="微软雅黑" pitchFamily="34" charset="-122"/>
                        <a:ea typeface="微软雅黑" pitchFamily="34" charset="-122"/>
                      </a:endParaRPr>
                    </a:p>
                  </a:txBody>
                  <a:tcPr anchor="ctr"/>
                </a:tc>
              </a:tr>
              <a:tr h="370840">
                <a:tc>
                  <a:txBody>
                    <a:bodyPr/>
                    <a:lstStyle/>
                    <a:p>
                      <a:pPr algn="ctr"/>
                      <a:r>
                        <a:rPr lang="zh-CN" altLang="en-US" sz="1600" smtClean="0">
                          <a:latin typeface="微软雅黑" pitchFamily="34" charset="-122"/>
                          <a:ea typeface="微软雅黑" pitchFamily="34" charset="-122"/>
                        </a:rPr>
                        <a:t>例子</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给机器的训练数据拥有“标记”或“答案”</a:t>
                      </a:r>
                      <a:endParaRPr lang="zh-CN" altLang="en-US" sz="1600">
                        <a:latin typeface="微软雅黑" pitchFamily="34" charset="-122"/>
                        <a:ea typeface="微软雅黑" pitchFamily="34" charset="-122"/>
                      </a:endParaRPr>
                    </a:p>
                  </a:txBody>
                  <a:tcPr anchor="ctr"/>
                </a:tc>
                <a:tc>
                  <a:txBody>
                    <a:bodyPr/>
                    <a:lstStyle/>
                    <a:p>
                      <a:r>
                        <a:rPr lang="zh-CN" altLang="en-US" sz="1600" smtClean="0">
                          <a:latin typeface="微软雅黑" pitchFamily="34" charset="-122"/>
                          <a:ea typeface="微软雅黑" pitchFamily="34" charset="-122"/>
                        </a:rPr>
                        <a:t>对没有“标记”的数据进行分类</a:t>
                      </a:r>
                      <a:r>
                        <a:rPr lang="en-US" altLang="zh-CN" sz="1600" smtClean="0">
                          <a:latin typeface="微软雅黑" pitchFamily="34" charset="-122"/>
                          <a:ea typeface="微软雅黑" pitchFamily="34" charset="-122"/>
                        </a:rPr>
                        <a:t>—</a:t>
                      </a:r>
                      <a:r>
                        <a:rPr lang="zh-CN" altLang="en-US" sz="1600" smtClean="0">
                          <a:latin typeface="微软雅黑" pitchFamily="34" charset="-122"/>
                          <a:ea typeface="微软雅黑" pitchFamily="34" charset="-122"/>
                        </a:rPr>
                        <a:t>聚类分析</a:t>
                      </a:r>
                      <a:endParaRPr lang="zh-CN" altLang="en-US" sz="16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18229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a:solidFill>
                  <a:schemeClr val="accent5">
                    <a:lumMod val="50000"/>
                  </a:schemeClr>
                </a:solidFill>
                <a:latin typeface="微软雅黑" pitchFamily="34" charset="-122"/>
                <a:ea typeface="微软雅黑" pitchFamily="34" charset="-122"/>
              </a:rPr>
              <a:t>强化</a:t>
            </a:r>
            <a:r>
              <a:rPr lang="zh-CN" altLang="en-US" b="1" smtClean="0">
                <a:solidFill>
                  <a:schemeClr val="accent5">
                    <a:lumMod val="50000"/>
                  </a:schemeClr>
                </a:solidFill>
                <a:latin typeface="微软雅黑" pitchFamily="34" charset="-122"/>
                <a:ea typeface="微软雅黑" pitchFamily="34" charset="-122"/>
              </a:rPr>
              <a:t>学习</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机器学习程序会自动根据周围环境因素采取行动，来调整学习算法。就如</a:t>
            </a:r>
            <a:r>
              <a:rPr lang="en-US" altLang="zh-CN" sz="1600">
                <a:solidFill>
                  <a:srgbClr val="4BACC6">
                    <a:lumMod val="75000"/>
                  </a:srgbClr>
                </a:solidFill>
                <a:latin typeface="微软雅黑" pitchFamily="34" charset="-122"/>
                <a:ea typeface="微软雅黑" pitchFamily="34" charset="-122"/>
              </a:rPr>
              <a:t>A</a:t>
            </a:r>
            <a:r>
              <a:rPr lang="en-US" altLang="zh-CN" sz="1600" smtClean="0">
                <a:solidFill>
                  <a:srgbClr val="4BACC6">
                    <a:lumMod val="75000"/>
                  </a:srgbClr>
                </a:solidFill>
                <a:latin typeface="微软雅黑" pitchFamily="34" charset="-122"/>
                <a:ea typeface="微软雅黑" pitchFamily="34" charset="-122"/>
              </a:rPr>
              <a:t>lphago</a:t>
            </a:r>
            <a:r>
              <a:rPr lang="zh-CN" altLang="en-US" sz="1600" smtClean="0">
                <a:solidFill>
                  <a:srgbClr val="4BACC6">
                    <a:lumMod val="75000"/>
                  </a:srgbClr>
                </a:solidFill>
                <a:latin typeface="微软雅黑" pitchFamily="34" charset="-122"/>
                <a:ea typeface="微软雅黑" pitchFamily="34" charset="-122"/>
              </a:rPr>
              <a:t>这样的围棋程序，会自动根据对手的落子分析自己上一步的决策的好坏并调整下一步的应对。</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2996952"/>
            <a:ext cx="47148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62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524315"/>
          </a:xfrm>
          <a:prstGeom prst="rect">
            <a:avLst/>
          </a:prstGeom>
          <a:noFill/>
        </p:spPr>
        <p:txBody>
          <a:bodyPr wrap="square" rtlCol="0">
            <a:spAutoFit/>
          </a:bodyPr>
          <a:lstStyle/>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在</a:t>
            </a:r>
            <a:r>
              <a:rPr lang="zh-CN" altLang="en-US" sz="1600">
                <a:solidFill>
                  <a:srgbClr val="4BACC6">
                    <a:lumMod val="75000"/>
                  </a:srgbClr>
                </a:solidFill>
                <a:latin typeface="微软雅黑" pitchFamily="34" charset="-122"/>
                <a:ea typeface="微软雅黑" pitchFamily="34" charset="-122"/>
              </a:rPr>
              <a:t>分类问题中，我们尝试预测的是结果是否属于某一个类（例如正确或错误）。例子有：判断一封电子邮件是否是垃圾邮件；判断一次金融交易是否是欺诈；区别一个肿瘤是恶性的还是良性的。</a:t>
            </a:r>
          </a:p>
          <a:p>
            <a:pPr lvl="0" indent="403225" latinLnBrk="0">
              <a:lnSpc>
                <a:spcPct val="150000"/>
              </a:lnSpc>
            </a:pPr>
            <a:endParaRPr lang="zh-CN" altLang="en-US" sz="1600">
              <a:solidFill>
                <a:srgbClr val="4BACC6">
                  <a:lumMod val="75000"/>
                </a:srgb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50000"/>
                  </a:schemeClr>
                </a:solidFill>
                <a:latin typeface="微软雅黑" pitchFamily="34" charset="-122"/>
                <a:ea typeface="微软雅黑" pitchFamily="34" charset="-122"/>
              </a:rPr>
              <a:t>基于</a:t>
            </a:r>
            <a:r>
              <a:rPr lang="zh-CN" altLang="en-US" sz="1600" b="1">
                <a:solidFill>
                  <a:schemeClr val="accent5">
                    <a:lumMod val="50000"/>
                  </a:schemeClr>
                </a:solidFill>
                <a:latin typeface="微软雅黑" pitchFamily="34" charset="-122"/>
                <a:ea typeface="微软雅黑" pitchFamily="34" charset="-122"/>
              </a:rPr>
              <a:t>逻辑回归的</a:t>
            </a:r>
            <a:r>
              <a:rPr lang="zh-CN" altLang="en-US" sz="1600" b="1" smtClean="0">
                <a:solidFill>
                  <a:schemeClr val="accent5">
                    <a:lumMod val="50000"/>
                  </a:schemeClr>
                </a:solidFill>
                <a:latin typeface="微软雅黑" pitchFamily="34" charset="-122"/>
                <a:ea typeface="微软雅黑" pitchFamily="34" charset="-122"/>
              </a:rPr>
              <a:t>分类</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逻辑回归 </a:t>
            </a:r>
            <a:r>
              <a:rPr lang="en-US" altLang="zh-CN" sz="1600">
                <a:solidFill>
                  <a:srgbClr val="4BACC6">
                    <a:lumMod val="75000"/>
                  </a:srgbClr>
                </a:solidFill>
                <a:latin typeface="微软雅黑" pitchFamily="34" charset="-122"/>
                <a:ea typeface="微软雅黑" pitchFamily="34" charset="-122"/>
              </a:rPr>
              <a:t>(Logistic Regression) </a:t>
            </a:r>
            <a:r>
              <a:rPr lang="zh-CN" altLang="en-US" sz="1600" smtClean="0">
                <a:solidFill>
                  <a:srgbClr val="4BACC6">
                    <a:lumMod val="75000"/>
                  </a:srgbClr>
                </a:solidFill>
                <a:latin typeface="微软雅黑" pitchFamily="34" charset="-122"/>
                <a:ea typeface="微软雅黑" pitchFamily="34" charset="-122"/>
              </a:rPr>
              <a:t>是分类</a:t>
            </a:r>
            <a:r>
              <a:rPr lang="zh-CN" altLang="en-US" sz="1600">
                <a:solidFill>
                  <a:srgbClr val="4BACC6">
                    <a:lumMod val="75000"/>
                  </a:srgbClr>
                </a:solidFill>
                <a:latin typeface="微软雅黑" pitchFamily="34" charset="-122"/>
                <a:ea typeface="微软雅黑" pitchFamily="34" charset="-122"/>
              </a:rPr>
              <a:t>问题的一个代表算法</a:t>
            </a:r>
            <a:r>
              <a:rPr lang="zh-CN" altLang="en-US" sz="1600" smtClean="0">
                <a:solidFill>
                  <a:srgbClr val="4BACC6">
                    <a:lumMod val="75000"/>
                  </a:srgbClr>
                </a:solidFill>
                <a:latin typeface="微软雅黑" pitchFamily="34" charset="-122"/>
                <a:ea typeface="微软雅黑" pitchFamily="34" charset="-122"/>
              </a:rPr>
              <a:t>，它基于</a:t>
            </a:r>
            <a:r>
              <a:rPr lang="en-US" altLang="zh-CN" sz="1600" smtClean="0">
                <a:solidFill>
                  <a:srgbClr val="4BACC6">
                    <a:lumMod val="75000"/>
                  </a:srgbClr>
                </a:solidFill>
                <a:latin typeface="微软雅黑" pitchFamily="34" charset="-122"/>
                <a:ea typeface="微软雅黑" pitchFamily="34" charset="-122"/>
              </a:rPr>
              <a:t>logistic</a:t>
            </a:r>
            <a:r>
              <a:rPr lang="zh-CN" altLang="en-US" sz="1600" smtClean="0">
                <a:solidFill>
                  <a:srgbClr val="4BACC6">
                    <a:lumMod val="75000"/>
                  </a:srgbClr>
                </a:solidFill>
                <a:latin typeface="微软雅黑" pitchFamily="34" charset="-122"/>
                <a:ea typeface="微软雅黑" pitchFamily="34" charset="-122"/>
              </a:rPr>
              <a:t>函数，</a:t>
            </a:r>
            <a:r>
              <a:rPr lang="zh-CN" altLang="en-US" sz="1600">
                <a:solidFill>
                  <a:srgbClr val="4BACC6">
                    <a:lumMod val="75000"/>
                  </a:srgbClr>
                </a:solidFill>
                <a:latin typeface="微软雅黑" pitchFamily="34" charset="-122"/>
                <a:ea typeface="微软雅黑" pitchFamily="34" charset="-122"/>
              </a:rPr>
              <a:t>该函数的</a:t>
            </a:r>
            <a:r>
              <a:rPr lang="zh-CN" altLang="en-US" sz="1600" smtClean="0">
                <a:solidFill>
                  <a:srgbClr val="4BACC6">
                    <a:lumMod val="75000"/>
                  </a:srgbClr>
                </a:solidFill>
                <a:latin typeface="微软雅黑" pitchFamily="34" charset="-122"/>
                <a:ea typeface="微软雅黑" pitchFamily="34" charset="-122"/>
              </a:rPr>
              <a:t>取值在</a:t>
            </a:r>
            <a:r>
              <a:rPr lang="en-US" altLang="zh-CN" sz="1600" smtClean="0">
                <a:solidFill>
                  <a:srgbClr val="4BACC6">
                    <a:lumMod val="75000"/>
                  </a:srgbClr>
                </a:solidFill>
                <a:latin typeface="微软雅黑" pitchFamily="34" charset="-122"/>
                <a:ea typeface="微软雅黑" pitchFamily="34" charset="-122"/>
              </a:rPr>
              <a:t>[0</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1]</a:t>
            </a:r>
            <a:r>
              <a:rPr lang="zh-CN" altLang="en-US" sz="1600" smtClean="0">
                <a:solidFill>
                  <a:srgbClr val="4BACC6">
                    <a:lumMod val="75000"/>
                  </a:srgbClr>
                </a:solidFill>
                <a:latin typeface="微软雅黑" pitchFamily="34" charset="-122"/>
                <a:ea typeface="微软雅黑" pitchFamily="34" charset="-122"/>
              </a:rPr>
              <a:t>，一般用于</a:t>
            </a:r>
            <a:r>
              <a:rPr lang="zh-CN" altLang="en-US" sz="1600">
                <a:solidFill>
                  <a:srgbClr val="4BACC6">
                    <a:lumMod val="75000"/>
                  </a:srgbClr>
                </a:solidFill>
                <a:latin typeface="微软雅黑" pitchFamily="34" charset="-122"/>
                <a:ea typeface="微软雅黑" pitchFamily="34" charset="-122"/>
              </a:rPr>
              <a:t>预测事件发生的概率或者某事物属于某一类别的概率</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使用逻辑回归时，需先定义一个</a:t>
            </a:r>
            <a:r>
              <a:rPr lang="zh-CN" altLang="en-US" sz="1600" b="1">
                <a:solidFill>
                  <a:srgbClr val="4BACC6">
                    <a:lumMod val="75000"/>
                  </a:srgbClr>
                </a:solidFill>
                <a:latin typeface="微软雅黑" pitchFamily="34" charset="-122"/>
                <a:ea typeface="微软雅黑" pitchFamily="34" charset="-122"/>
              </a:rPr>
              <a:t>分类器函数</a:t>
            </a:r>
            <a:r>
              <a:rPr lang="zh-CN" altLang="en-US" sz="1600">
                <a:solidFill>
                  <a:srgbClr val="4BACC6">
                    <a:lumMod val="75000"/>
                  </a:srgbClr>
                </a:solidFill>
                <a:latin typeface="微软雅黑" pitchFamily="34" charset="-122"/>
                <a:ea typeface="微软雅黑" pitchFamily="34" charset="-122"/>
              </a:rPr>
              <a:t>。其次，为避免过</a:t>
            </a:r>
            <a:r>
              <a:rPr lang="zh-CN" altLang="en-US" sz="1600" smtClean="0">
                <a:solidFill>
                  <a:srgbClr val="4BACC6">
                    <a:lumMod val="75000"/>
                  </a:srgbClr>
                </a:solidFill>
                <a:latin typeface="微软雅黑" pitchFamily="34" charset="-122"/>
                <a:ea typeface="微软雅黑" pitchFamily="34" charset="-122"/>
              </a:rPr>
              <a:t>拟合问题，可借助于</a:t>
            </a:r>
            <a:r>
              <a:rPr lang="zh-CN" altLang="en-US" sz="1600" b="1" smtClean="0">
                <a:solidFill>
                  <a:srgbClr val="4BACC6">
                    <a:lumMod val="75000"/>
                  </a:srgbClr>
                </a:solidFill>
                <a:latin typeface="微软雅黑" pitchFamily="34" charset="-122"/>
                <a:ea typeface="微软雅黑" pitchFamily="34" charset="-122"/>
              </a:rPr>
              <a:t>交叉验证</a:t>
            </a:r>
            <a:r>
              <a:rPr lang="zh-CN" altLang="en-US" sz="1600" smtClean="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K-</a:t>
            </a:r>
            <a:r>
              <a:rPr lang="zh-CN" altLang="en-US" sz="1600">
                <a:solidFill>
                  <a:srgbClr val="4BACC6">
                    <a:lumMod val="75000"/>
                  </a:srgbClr>
                </a:solidFill>
                <a:latin typeface="微软雅黑" pitchFamily="34" charset="-122"/>
                <a:ea typeface="微软雅黑" pitchFamily="34" charset="-122"/>
              </a:rPr>
              <a:t>折交叉验证</a:t>
            </a:r>
            <a:r>
              <a:rPr lang="zh-CN" altLang="en-US" sz="1600" smtClean="0">
                <a:solidFill>
                  <a:srgbClr val="4BACC6">
                    <a:lumMod val="75000"/>
                  </a:srgbClr>
                </a:solidFill>
                <a:latin typeface="微软雅黑" pitchFamily="34" charset="-122"/>
                <a:ea typeface="微软雅黑" pitchFamily="34" charset="-122"/>
              </a:rPr>
              <a:t>是其中的一种，它将数据</a:t>
            </a:r>
            <a:r>
              <a:rPr lang="zh-CN" altLang="en-US" sz="1600">
                <a:solidFill>
                  <a:srgbClr val="4BACC6">
                    <a:lumMod val="75000"/>
                  </a:srgbClr>
                </a:solidFill>
                <a:latin typeface="微软雅黑" pitchFamily="34" charset="-122"/>
                <a:ea typeface="微软雅黑" pitchFamily="34" charset="-122"/>
              </a:rPr>
              <a:t>集随机分为</a:t>
            </a:r>
            <a:r>
              <a:rPr lang="en-US" altLang="zh-CN" sz="1600">
                <a:solidFill>
                  <a:srgbClr val="4BACC6">
                    <a:lumMod val="75000"/>
                  </a:srgbClr>
                </a:solidFill>
                <a:latin typeface="微软雅黑" pitchFamily="34" charset="-122"/>
                <a:ea typeface="微软雅黑" pitchFamily="34" charset="-122"/>
              </a:rPr>
              <a:t>k</a:t>
            </a:r>
            <a:r>
              <a:rPr lang="zh-CN" altLang="en-US" sz="1600">
                <a:solidFill>
                  <a:srgbClr val="4BACC6">
                    <a:lumMod val="75000"/>
                  </a:srgbClr>
                </a:solidFill>
                <a:latin typeface="微软雅黑" pitchFamily="34" charset="-122"/>
                <a:ea typeface="微软雅黑" pitchFamily="34" charset="-122"/>
              </a:rPr>
              <a:t>（一个小整数）份，每一份称为一个包。在这</a:t>
            </a:r>
            <a:r>
              <a:rPr lang="en-US" altLang="zh-CN" sz="1600">
                <a:solidFill>
                  <a:srgbClr val="4BACC6">
                    <a:lumMod val="75000"/>
                  </a:srgbClr>
                </a:solidFill>
                <a:latin typeface="微软雅黑" pitchFamily="34" charset="-122"/>
                <a:ea typeface="微软雅黑" pitchFamily="34" charset="-122"/>
              </a:rPr>
              <a:t>k</a:t>
            </a:r>
            <a:r>
              <a:rPr lang="zh-CN" altLang="en-US" sz="1600">
                <a:solidFill>
                  <a:srgbClr val="4BACC6">
                    <a:lumMod val="75000"/>
                  </a:srgbClr>
                </a:solidFill>
                <a:latin typeface="微软雅黑" pitchFamily="34" charset="-122"/>
                <a:ea typeface="微软雅黑" pitchFamily="34" charset="-122"/>
              </a:rPr>
              <a:t>次迭代过程中，每个包会有</a:t>
            </a:r>
            <a:r>
              <a:rPr lang="en-US" altLang="zh-CN" sz="1600">
                <a:solidFill>
                  <a:srgbClr val="4BACC6">
                    <a:lumMod val="75000"/>
                  </a:srgbClr>
                </a:solidFill>
                <a:latin typeface="微软雅黑" pitchFamily="34" charset="-122"/>
                <a:ea typeface="微软雅黑" pitchFamily="34" charset="-122"/>
              </a:rPr>
              <a:t>1</a:t>
            </a:r>
            <a:r>
              <a:rPr lang="zh-CN" altLang="en-US" sz="1600">
                <a:solidFill>
                  <a:srgbClr val="4BACC6">
                    <a:lumMod val="75000"/>
                  </a:srgbClr>
                </a:solidFill>
                <a:latin typeface="微软雅黑" pitchFamily="34" charset="-122"/>
                <a:ea typeface="微软雅黑" pitchFamily="34" charset="-122"/>
              </a:rPr>
              <a:t>次被用于验证，其余</a:t>
            </a:r>
            <a:r>
              <a:rPr lang="en-US" altLang="zh-CN" sz="1600">
                <a:solidFill>
                  <a:srgbClr val="4BACC6">
                    <a:lumMod val="75000"/>
                  </a:srgbClr>
                </a:solidFill>
                <a:latin typeface="微软雅黑" pitchFamily="34" charset="-122"/>
                <a:ea typeface="微软雅黑" pitchFamily="34" charset="-122"/>
              </a:rPr>
              <a:t>9</a:t>
            </a:r>
            <a:r>
              <a:rPr lang="zh-CN" altLang="en-US" sz="1600">
                <a:solidFill>
                  <a:srgbClr val="4BACC6">
                    <a:lumMod val="75000"/>
                  </a:srgbClr>
                </a:solidFill>
                <a:latin typeface="微软雅黑" pitchFamily="34" charset="-122"/>
                <a:ea typeface="微软雅黑" pitchFamily="34" charset="-122"/>
              </a:rPr>
              <a:t>次用于训练。</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39077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数组属性</a:t>
            </a:r>
            <a:endParaRPr lang="en-US" altLang="zh-CN"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数组的维数称为秩（</a:t>
            </a:r>
            <a:r>
              <a:rPr lang="en-US" altLang="zh-CN" sz="1600">
                <a:solidFill>
                  <a:schemeClr val="accent5">
                    <a:lumMod val="75000"/>
                  </a:schemeClr>
                </a:solidFill>
                <a:latin typeface="微软雅黑" pitchFamily="34" charset="-122"/>
                <a:ea typeface="微软雅黑" pitchFamily="34" charset="-122"/>
              </a:rPr>
              <a:t>rank</a:t>
            </a:r>
            <a:r>
              <a:rPr lang="zh-CN" altLang="en-US" sz="1600">
                <a:solidFill>
                  <a:schemeClr val="accent5">
                    <a:lumMod val="75000"/>
                  </a:schemeClr>
                </a:solidFill>
                <a:latin typeface="微软雅黑" pitchFamily="34" charset="-122"/>
                <a:ea typeface="微软雅黑" pitchFamily="34" charset="-122"/>
              </a:rPr>
              <a:t>），秩就是轴的数量，即数组的维度，一维数组的秩为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，二维数组的秩为 </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，以此类推</a:t>
            </a:r>
            <a:r>
              <a:rPr lang="zh-CN" altLang="en-US" sz="1600" smtClean="0">
                <a:solidFill>
                  <a:schemeClr val="accent5">
                    <a:lumMod val="75000"/>
                  </a:schemeClr>
                </a:solidFill>
                <a:latin typeface="微软雅黑" pitchFamily="34" charset="-122"/>
                <a:ea typeface="微软雅黑" pitchFamily="34" charset="-122"/>
              </a:rPr>
              <a:t>。在 </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中，每一个线性的数组称为是一个轴（</a:t>
            </a:r>
            <a:r>
              <a:rPr lang="en-US" altLang="zh-CN" sz="1600">
                <a:solidFill>
                  <a:schemeClr val="accent5">
                    <a:lumMod val="75000"/>
                  </a:schemeClr>
                </a:solidFill>
                <a:latin typeface="微软雅黑" pitchFamily="34" charset="-122"/>
                <a:ea typeface="微软雅黑" pitchFamily="34" charset="-122"/>
              </a:rPr>
              <a:t>axis</a:t>
            </a:r>
            <a:r>
              <a:rPr lang="zh-CN" altLang="en-US" sz="1600">
                <a:solidFill>
                  <a:schemeClr val="accent5">
                    <a:lumMod val="75000"/>
                  </a:schemeClr>
                </a:solidFill>
                <a:latin typeface="微软雅黑" pitchFamily="34" charset="-122"/>
                <a:ea typeface="微软雅黑" pitchFamily="34" charset="-122"/>
              </a:rPr>
              <a:t>），也就是维度（</a:t>
            </a:r>
            <a:r>
              <a:rPr lang="en-US" altLang="zh-CN" sz="1600">
                <a:solidFill>
                  <a:schemeClr val="accent5">
                    <a:lumMod val="75000"/>
                  </a:schemeClr>
                </a:solidFill>
                <a:latin typeface="微软雅黑" pitchFamily="34" charset="-122"/>
                <a:ea typeface="微软雅黑" pitchFamily="34" charset="-122"/>
              </a:rPr>
              <a:t>dimensions</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数组属性也就是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的对象属性，主要有：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4" y="3140968"/>
            <a:ext cx="5202511" cy="296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84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latinLnBrk="0">
              <a:lnSpc>
                <a:spcPct val="150000"/>
              </a:lnSpc>
            </a:pPr>
            <a:r>
              <a:rPr lang="zh-CN" altLang="en-US" sz="1600" b="1" smtClean="0">
                <a:solidFill>
                  <a:schemeClr val="accent5">
                    <a:lumMod val="50000"/>
                  </a:schemeClr>
                </a:solidFill>
                <a:latin typeface="微软雅黑" pitchFamily="34" charset="-122"/>
                <a:ea typeface="微软雅黑" pitchFamily="34" charset="-122"/>
              </a:rPr>
              <a:t>基于</a:t>
            </a:r>
            <a:r>
              <a:rPr lang="zh-CN" altLang="en-US" sz="1600" b="1">
                <a:solidFill>
                  <a:schemeClr val="accent5">
                    <a:lumMod val="50000"/>
                  </a:schemeClr>
                </a:solidFill>
                <a:latin typeface="微软雅黑" pitchFamily="34" charset="-122"/>
                <a:ea typeface="微软雅黑" pitchFamily="34" charset="-122"/>
              </a:rPr>
              <a:t>逻辑回归的</a:t>
            </a:r>
            <a:r>
              <a:rPr lang="zh-CN" altLang="en-US" sz="1600" b="1" smtClean="0">
                <a:solidFill>
                  <a:schemeClr val="accent5">
                    <a:lumMod val="50000"/>
                  </a:schemeClr>
                </a:solidFill>
                <a:latin typeface="微软雅黑" pitchFamily="34" charset="-122"/>
                <a:ea typeface="微软雅黑" pitchFamily="34" charset="-122"/>
              </a:rPr>
              <a:t>分类</a:t>
            </a:r>
            <a:endParaRPr lang="en-US" altLang="zh-CN" sz="1600"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724" y="1515099"/>
            <a:ext cx="4968552" cy="490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991" y="4437112"/>
            <a:ext cx="32861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93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支持向量机的分类</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支持向量机（</a:t>
            </a:r>
            <a:r>
              <a:rPr lang="en-US" altLang="zh-CN" sz="1600">
                <a:solidFill>
                  <a:srgbClr val="4BACC6">
                    <a:lumMod val="75000"/>
                  </a:srgbClr>
                </a:solidFill>
                <a:latin typeface="微软雅黑" pitchFamily="34" charset="-122"/>
                <a:ea typeface="微软雅黑" pitchFamily="34" charset="-122"/>
              </a:rPr>
              <a:t>Support Vector Machines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SVM</a:t>
            </a:r>
            <a:r>
              <a:rPr lang="zh-CN" altLang="en-US" sz="1600" smtClean="0">
                <a:solidFill>
                  <a:srgbClr val="4BACC6">
                    <a:lumMod val="75000"/>
                  </a:srgbClr>
                </a:solidFill>
                <a:latin typeface="微软雅黑" pitchFamily="34" charset="-122"/>
                <a:ea typeface="微软雅黑" pitchFamily="34" charset="-122"/>
              </a:rPr>
              <a:t>）可以</a:t>
            </a:r>
            <a:r>
              <a:rPr lang="zh-CN" altLang="en-US" sz="1600">
                <a:solidFill>
                  <a:srgbClr val="4BACC6">
                    <a:lumMod val="75000"/>
                  </a:srgbClr>
                </a:solidFill>
                <a:latin typeface="微软雅黑" pitchFamily="34" charset="-122"/>
                <a:ea typeface="微软雅黑" pitchFamily="34" charset="-122"/>
              </a:rPr>
              <a:t>用来进行回归分析，如支持向量回归（</a:t>
            </a:r>
            <a:r>
              <a:rPr lang="en-US" altLang="zh-CN" sz="1600">
                <a:solidFill>
                  <a:srgbClr val="4BACC6">
                    <a:lumMod val="75000"/>
                  </a:srgbClr>
                </a:solidFill>
                <a:latin typeface="微软雅黑" pitchFamily="34" charset="-122"/>
                <a:ea typeface="微软雅黑" pitchFamily="34" charset="-122"/>
              </a:rPr>
              <a:t>Support Vector Regression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SVR</a:t>
            </a:r>
            <a:r>
              <a:rPr lang="zh-CN" altLang="en-US" sz="1600" smtClean="0">
                <a:solidFill>
                  <a:srgbClr val="4BACC6">
                    <a:lumMod val="75000"/>
                  </a:srgbClr>
                </a:solidFill>
                <a:latin typeface="微软雅黑" pitchFamily="34" charset="-122"/>
                <a:ea typeface="微软雅黑" pitchFamily="34" charset="-122"/>
              </a:rPr>
              <a:t>），还</a:t>
            </a:r>
            <a:r>
              <a:rPr lang="zh-CN" altLang="en-US" sz="1600">
                <a:solidFill>
                  <a:srgbClr val="4BACC6">
                    <a:lumMod val="75000"/>
                  </a:srgbClr>
                </a:solidFill>
                <a:latin typeface="微软雅黑" pitchFamily="34" charset="-122"/>
                <a:ea typeface="微软雅黑" pitchFamily="34" charset="-122"/>
              </a:rPr>
              <a:t>可以用来进行</a:t>
            </a:r>
            <a:r>
              <a:rPr lang="zh-CN" altLang="en-US" sz="1600" smtClean="0">
                <a:solidFill>
                  <a:srgbClr val="4BACC6">
                    <a:lumMod val="75000"/>
                  </a:srgbClr>
                </a:solidFill>
                <a:latin typeface="微软雅黑" pitchFamily="34" charset="-122"/>
                <a:ea typeface="微软雅黑" pitchFamily="34" charset="-122"/>
              </a:rPr>
              <a:t>分类和模式识别。它由</a:t>
            </a:r>
            <a:r>
              <a:rPr lang="en-US" altLang="zh-CN" sz="1600" smtClean="0">
                <a:solidFill>
                  <a:srgbClr val="4BACC6">
                    <a:lumMod val="75000"/>
                  </a:srgbClr>
                </a:solidFill>
                <a:latin typeface="微软雅黑" pitchFamily="34" charset="-122"/>
                <a:ea typeface="微软雅黑" pitchFamily="34" charset="-122"/>
              </a:rPr>
              <a:t>Vladimir </a:t>
            </a:r>
            <a:r>
              <a:rPr lang="en-US" altLang="zh-CN" sz="1600">
                <a:solidFill>
                  <a:srgbClr val="4BACC6">
                    <a:lumMod val="75000"/>
                  </a:srgbClr>
                </a:solidFill>
                <a:latin typeface="微软雅黑" pitchFamily="34" charset="-122"/>
                <a:ea typeface="微软雅黑" pitchFamily="34" charset="-122"/>
              </a:rPr>
              <a:t>Vapnik</a:t>
            </a:r>
            <a:r>
              <a:rPr lang="zh-CN" altLang="en-US" sz="1600">
                <a:solidFill>
                  <a:srgbClr val="4BACC6">
                    <a:lumMod val="75000"/>
                  </a:srgbClr>
                </a:solidFill>
                <a:latin typeface="微软雅黑" pitchFamily="34" charset="-122"/>
                <a:ea typeface="微软雅黑" pitchFamily="34" charset="-122"/>
              </a:rPr>
              <a:t>于</a:t>
            </a:r>
            <a:r>
              <a:rPr lang="en-US" altLang="zh-CN" sz="1600">
                <a:solidFill>
                  <a:srgbClr val="4BACC6">
                    <a:lumMod val="75000"/>
                  </a:srgbClr>
                </a:solidFill>
                <a:latin typeface="微软雅黑" pitchFamily="34" charset="-122"/>
                <a:ea typeface="微软雅黑" pitchFamily="34" charset="-122"/>
              </a:rPr>
              <a:t>1993</a:t>
            </a:r>
            <a:r>
              <a:rPr lang="zh-CN" altLang="en-US" sz="1600" smtClean="0">
                <a:solidFill>
                  <a:srgbClr val="4BACC6">
                    <a:lumMod val="75000"/>
                  </a:srgbClr>
                </a:solidFill>
                <a:latin typeface="微软雅黑" pitchFamily="34" charset="-122"/>
                <a:ea typeface="微软雅黑" pitchFamily="34" charset="-122"/>
              </a:rPr>
              <a:t>年发明。</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SVM</a:t>
            </a:r>
            <a:r>
              <a:rPr lang="zh-CN" altLang="en-US" sz="1600">
                <a:solidFill>
                  <a:srgbClr val="4BACC6">
                    <a:lumMod val="75000"/>
                  </a:srgbClr>
                </a:solidFill>
                <a:latin typeface="微软雅黑" pitchFamily="34" charset="-122"/>
                <a:ea typeface="微软雅黑" pitchFamily="34" charset="-122"/>
              </a:rPr>
              <a:t>可以把数据</a:t>
            </a:r>
            <a:r>
              <a:rPr lang="zh-CN" altLang="en-US" sz="1600" smtClean="0">
                <a:solidFill>
                  <a:srgbClr val="4BACC6">
                    <a:lumMod val="75000"/>
                  </a:srgbClr>
                </a:solidFill>
                <a:latin typeface="微软雅黑" pitchFamily="34" charset="-122"/>
                <a:ea typeface="微软雅黑" pitchFamily="34" charset="-122"/>
              </a:rPr>
              <a:t>点通过</a:t>
            </a:r>
            <a:r>
              <a:rPr lang="zh-CN" altLang="en-US" sz="1600" b="1" smtClean="0">
                <a:solidFill>
                  <a:srgbClr val="4BACC6">
                    <a:lumMod val="75000"/>
                  </a:srgbClr>
                </a:solidFill>
                <a:latin typeface="微软雅黑" pitchFamily="34" charset="-122"/>
                <a:ea typeface="微软雅黑" pitchFamily="34" charset="-122"/>
              </a:rPr>
              <a:t>核函数</a:t>
            </a:r>
            <a:r>
              <a:rPr lang="zh-CN" altLang="en-US" sz="1600" smtClean="0">
                <a:solidFill>
                  <a:srgbClr val="4BACC6">
                    <a:lumMod val="75000"/>
                  </a:srgbClr>
                </a:solidFill>
                <a:latin typeface="微软雅黑" pitchFamily="34" charset="-122"/>
                <a:ea typeface="微软雅黑" pitchFamily="34" charset="-122"/>
              </a:rPr>
              <a:t>映射</a:t>
            </a:r>
            <a:r>
              <a:rPr lang="zh-CN" altLang="en-US" sz="1600">
                <a:solidFill>
                  <a:srgbClr val="4BACC6">
                    <a:lumMod val="75000"/>
                  </a:srgbClr>
                </a:solidFill>
                <a:latin typeface="微软雅黑" pitchFamily="34" charset="-122"/>
                <a:ea typeface="微软雅黑" pitchFamily="34" charset="-122"/>
              </a:rPr>
              <a:t>到多维</a:t>
            </a:r>
            <a:r>
              <a:rPr lang="zh-CN" altLang="en-US" sz="1600" smtClean="0">
                <a:solidFill>
                  <a:srgbClr val="4BACC6">
                    <a:lumMod val="75000"/>
                  </a:srgbClr>
                </a:solidFill>
                <a:latin typeface="微软雅黑" pitchFamily="34" charset="-122"/>
                <a:ea typeface="微软雅黑" pitchFamily="34" charset="-122"/>
              </a:rPr>
              <a:t>空间。</a:t>
            </a:r>
            <a:r>
              <a:rPr lang="zh-CN" altLang="en-US" sz="1600">
                <a:solidFill>
                  <a:srgbClr val="4BACC6">
                    <a:lumMod val="75000"/>
                  </a:srgbClr>
                </a:solidFill>
                <a:latin typeface="微软雅黑" pitchFamily="34" charset="-122"/>
                <a:ea typeface="微软雅黑" pitchFamily="34" charset="-122"/>
              </a:rPr>
              <a:t>这里的</a:t>
            </a:r>
            <a:r>
              <a:rPr lang="zh-CN" altLang="en-US" sz="1600" smtClean="0">
                <a:solidFill>
                  <a:srgbClr val="4BACC6">
                    <a:lumMod val="75000"/>
                  </a:srgbClr>
                </a:solidFill>
                <a:latin typeface="微软雅黑" pitchFamily="34" charset="-122"/>
                <a:ea typeface="微软雅黑" pitchFamily="34" charset="-122"/>
              </a:rPr>
              <a:t>核函数可以</a:t>
            </a:r>
            <a:r>
              <a:rPr lang="zh-CN" altLang="en-US" sz="1600">
                <a:solidFill>
                  <a:srgbClr val="4BACC6">
                    <a:lumMod val="75000"/>
                  </a:srgbClr>
                </a:solidFill>
                <a:latin typeface="微软雅黑" pitchFamily="34" charset="-122"/>
                <a:ea typeface="微软雅黑" pitchFamily="34" charset="-122"/>
              </a:rPr>
              <a:t>是线性的，也可以是非线性的</a:t>
            </a:r>
            <a:r>
              <a:rPr lang="zh-CN" altLang="en-US" sz="1600" smtClean="0">
                <a:solidFill>
                  <a:srgbClr val="4BACC6">
                    <a:lumMod val="75000"/>
                  </a:srgbClr>
                </a:solidFill>
                <a:latin typeface="微软雅黑" pitchFamily="34" charset="-122"/>
                <a:ea typeface="微软雅黑" pitchFamily="34" charset="-122"/>
              </a:rPr>
              <a:t>。它使得分类问题简化</a:t>
            </a:r>
            <a:r>
              <a:rPr lang="zh-CN" altLang="en-US" sz="1600">
                <a:solidFill>
                  <a:srgbClr val="4BACC6">
                    <a:lumMod val="75000"/>
                  </a:srgbClr>
                </a:solidFill>
                <a:latin typeface="微软雅黑" pitchFamily="34" charset="-122"/>
                <a:ea typeface="微软雅黑" pitchFamily="34" charset="-122"/>
              </a:rPr>
              <a:t>为寻找一个将空间一分为二的</a:t>
            </a:r>
            <a:r>
              <a:rPr lang="zh-CN" altLang="en-US" sz="1600" b="1" smtClean="0">
                <a:solidFill>
                  <a:srgbClr val="4BACC6">
                    <a:lumMod val="75000"/>
                  </a:srgbClr>
                </a:solidFill>
                <a:latin typeface="微软雅黑" pitchFamily="34" charset="-122"/>
                <a:ea typeface="微软雅黑" pitchFamily="34" charset="-122"/>
              </a:rPr>
              <a:t>超平面</a:t>
            </a:r>
            <a:r>
              <a:rPr lang="en-US" altLang="zh-CN" sz="1600" b="1"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即分类器，</a:t>
            </a:r>
            <a:r>
              <a:rPr lang="zh-CN" altLang="en-US" sz="1600">
                <a:solidFill>
                  <a:srgbClr val="4BACC6">
                    <a:lumMod val="75000"/>
                  </a:srgbClr>
                </a:solidFill>
                <a:latin typeface="微软雅黑" pitchFamily="34" charset="-122"/>
                <a:ea typeface="微软雅黑" pitchFamily="34" charset="-122"/>
              </a:rPr>
              <a:t>或者是能够将数据点恰如其分地划分到不同空间（类别）的多个超平面</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利用</a:t>
            </a:r>
            <a:r>
              <a:rPr lang="zh-CN" altLang="en-US" sz="1600">
                <a:solidFill>
                  <a:srgbClr val="4BACC6">
                    <a:lumMod val="75000"/>
                  </a:srgbClr>
                </a:solidFill>
                <a:latin typeface="微软雅黑" pitchFamily="34" charset="-122"/>
                <a:ea typeface="微软雅黑" pitchFamily="34" charset="-122"/>
              </a:rPr>
              <a:t>超平面进行分类是一件非常困难的事情</a:t>
            </a:r>
            <a:r>
              <a:rPr lang="zh-CN" altLang="en-US" sz="1600" smtClean="0">
                <a:solidFill>
                  <a:srgbClr val="4BACC6">
                    <a:lumMod val="75000"/>
                  </a:srgbClr>
                </a:solidFill>
                <a:latin typeface="微软雅黑" pitchFamily="34" charset="-122"/>
                <a:ea typeface="微软雅黑" pitchFamily="34" charset="-122"/>
              </a:rPr>
              <a:t>，这要引出</a:t>
            </a:r>
            <a:r>
              <a:rPr lang="zh-CN" altLang="en-US" sz="1600" b="1">
                <a:solidFill>
                  <a:srgbClr val="4BACC6">
                    <a:lumMod val="75000"/>
                  </a:srgbClr>
                </a:solidFill>
                <a:latin typeface="微软雅黑" pitchFamily="34" charset="-122"/>
                <a:ea typeface="微软雅黑" pitchFamily="34" charset="-122"/>
              </a:rPr>
              <a:t>软间隔</a:t>
            </a:r>
            <a:r>
              <a:rPr lang="zh-CN" altLang="en-US" sz="1600">
                <a:solidFill>
                  <a:srgbClr val="4BACC6">
                    <a:lumMod val="75000"/>
                  </a:srgbClr>
                </a:solidFill>
                <a:latin typeface="微软雅黑" pitchFamily="34" charset="-122"/>
                <a:ea typeface="微软雅黑" pitchFamily="34" charset="-122"/>
              </a:rPr>
              <a:t>的概念。软间隔用来表示对错误分类的</a:t>
            </a:r>
            <a:r>
              <a:rPr lang="zh-CN" altLang="en-US" sz="1600" b="1">
                <a:solidFill>
                  <a:srgbClr val="4BACC6">
                    <a:lumMod val="75000"/>
                  </a:srgbClr>
                </a:solidFill>
                <a:latin typeface="微软雅黑" pitchFamily="34" charset="-122"/>
                <a:ea typeface="微软雅黑" pitchFamily="34" charset="-122"/>
              </a:rPr>
              <a:t>容忍度</a:t>
            </a:r>
            <a:r>
              <a:rPr lang="zh-CN" altLang="en-US" sz="1600">
                <a:solidFill>
                  <a:srgbClr val="4BACC6">
                    <a:lumMod val="75000"/>
                  </a:srgbClr>
                </a:solidFill>
                <a:latin typeface="微软雅黑" pitchFamily="34" charset="-122"/>
                <a:ea typeface="微软雅黑" pitchFamily="34" charset="-122"/>
              </a:rPr>
              <a:t>，通常由一个用</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表示的常量给出。另一个重要的参数就是核函数的类型，有如下</a:t>
            </a:r>
            <a:r>
              <a:rPr lang="zh-CN" altLang="en-US" sz="1600" smtClean="0">
                <a:solidFill>
                  <a:srgbClr val="4BACC6">
                    <a:lumMod val="75000"/>
                  </a:srgbClr>
                </a:solidFill>
                <a:latin typeface="微软雅黑" pitchFamily="34" charset="-122"/>
                <a:ea typeface="微软雅黑" pitchFamily="34" charset="-122"/>
              </a:rPr>
              <a:t>几种</a:t>
            </a:r>
            <a:r>
              <a:rPr lang="zh-CN" altLang="en-US" sz="1600">
                <a:solidFill>
                  <a:srgbClr val="4BACC6">
                    <a:lumMod val="75000"/>
                  </a:srgbClr>
                </a:solidFill>
                <a:latin typeface="微软雅黑" pitchFamily="34" charset="-122"/>
                <a:ea typeface="微软雅黑" pitchFamily="34" charset="-122"/>
              </a:rPr>
              <a:t>：</a:t>
            </a:r>
          </a:p>
          <a:p>
            <a:pPr lvl="0" indent="403225" latinLnBrk="0">
              <a:lnSpc>
                <a:spcPct val="150000"/>
              </a:lnSpc>
            </a:pPr>
            <a:r>
              <a:rPr lang="zh-CN" altLang="en-US" sz="1600" b="1">
                <a:solidFill>
                  <a:srgbClr val="4BACC6">
                    <a:lumMod val="75000"/>
                  </a:srgbClr>
                </a:solidFill>
                <a:latin typeface="微软雅黑" pitchFamily="34" charset="-122"/>
                <a:ea typeface="微软雅黑" pitchFamily="34" charset="-122"/>
              </a:rPr>
              <a:t>线性</a:t>
            </a:r>
            <a:r>
              <a:rPr lang="zh-CN" altLang="en-US" sz="1600" b="1" smtClean="0">
                <a:solidFill>
                  <a:srgbClr val="4BACC6">
                    <a:lumMod val="75000"/>
                  </a:srgbClr>
                </a:solidFill>
                <a:latin typeface="微软雅黑" pitchFamily="34" charset="-122"/>
                <a:ea typeface="微软雅黑" pitchFamily="34" charset="-122"/>
              </a:rPr>
              <a:t>函数（</a:t>
            </a:r>
            <a:r>
              <a:rPr lang="en-US" altLang="zh-CN" sz="1600" b="1" smtClean="0">
                <a:solidFill>
                  <a:srgbClr val="4BACC6">
                    <a:lumMod val="75000"/>
                  </a:srgbClr>
                </a:solidFill>
                <a:latin typeface="微软雅黑" pitchFamily="34" charset="-122"/>
                <a:ea typeface="微软雅黑" pitchFamily="34" charset="-122"/>
              </a:rPr>
              <a:t>linear</a:t>
            </a:r>
            <a:r>
              <a:rPr lang="zh-CN" altLang="en-US" sz="1600" b="1" smtClean="0">
                <a:solidFill>
                  <a:srgbClr val="4BACC6">
                    <a:lumMod val="75000"/>
                  </a:srgbClr>
                </a:solidFill>
                <a:latin typeface="微软雅黑" pitchFamily="34" charset="-122"/>
                <a:ea typeface="微软雅黑" pitchFamily="34" charset="-122"/>
              </a:rPr>
              <a:t>）</a:t>
            </a:r>
            <a:endParaRPr lang="zh-CN" altLang="en-US" sz="1600" b="1">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b="1">
                <a:solidFill>
                  <a:srgbClr val="4BACC6">
                    <a:lumMod val="75000"/>
                  </a:srgbClr>
                </a:solidFill>
                <a:latin typeface="微软雅黑" pitchFamily="34" charset="-122"/>
                <a:ea typeface="微软雅黑" pitchFamily="34" charset="-122"/>
              </a:rPr>
              <a:t>多项式</a:t>
            </a:r>
            <a:r>
              <a:rPr lang="zh-CN" altLang="en-US" sz="1600" b="1" smtClean="0">
                <a:solidFill>
                  <a:srgbClr val="4BACC6">
                    <a:lumMod val="75000"/>
                  </a:srgbClr>
                </a:solidFill>
                <a:latin typeface="微软雅黑" pitchFamily="34" charset="-122"/>
                <a:ea typeface="微软雅黑" pitchFamily="34" charset="-122"/>
              </a:rPr>
              <a:t>函数（</a:t>
            </a:r>
            <a:r>
              <a:rPr lang="en-US" altLang="zh-CN" sz="1600" b="1" smtClean="0">
                <a:solidFill>
                  <a:srgbClr val="4BACC6">
                    <a:lumMod val="75000"/>
                  </a:srgbClr>
                </a:solidFill>
                <a:latin typeface="微软雅黑" pitchFamily="34" charset="-122"/>
                <a:ea typeface="微软雅黑" pitchFamily="34" charset="-122"/>
              </a:rPr>
              <a:t>poly</a:t>
            </a:r>
            <a:r>
              <a:rPr lang="zh-CN" altLang="en-US" sz="1600" b="1" smtClean="0">
                <a:solidFill>
                  <a:srgbClr val="4BACC6">
                    <a:lumMod val="75000"/>
                  </a:srgbClr>
                </a:solidFill>
                <a:latin typeface="微软雅黑" pitchFamily="34" charset="-122"/>
                <a:ea typeface="微软雅黑" pitchFamily="34" charset="-122"/>
              </a:rPr>
              <a:t>）</a:t>
            </a:r>
            <a:endParaRPr lang="zh-CN" altLang="en-US" sz="1600" b="1">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b="1" smtClean="0">
                <a:solidFill>
                  <a:srgbClr val="4BACC6">
                    <a:lumMod val="75000"/>
                  </a:srgbClr>
                </a:solidFill>
                <a:latin typeface="微软雅黑" pitchFamily="34" charset="-122"/>
                <a:ea typeface="微软雅黑" pitchFamily="34" charset="-122"/>
              </a:rPr>
              <a:t>高斯（径向基）函数（</a:t>
            </a:r>
            <a:r>
              <a:rPr lang="en-US" altLang="zh-CN" sz="1600" b="1">
                <a:solidFill>
                  <a:srgbClr val="4BACC6">
                    <a:lumMod val="75000"/>
                  </a:srgbClr>
                </a:solidFill>
                <a:latin typeface="微软雅黑" pitchFamily="34" charset="-122"/>
                <a:ea typeface="微软雅黑" pitchFamily="34" charset="-122"/>
              </a:rPr>
              <a:t>rbf</a:t>
            </a:r>
            <a:r>
              <a:rPr lang="zh-CN" altLang="en-US" sz="1600" b="1" smtClean="0">
                <a:solidFill>
                  <a:srgbClr val="4BACC6">
                    <a:lumMod val="75000"/>
                  </a:srgbClr>
                </a:solidFill>
                <a:latin typeface="微软雅黑" pitchFamily="34" charset="-122"/>
                <a:ea typeface="微软雅黑" pitchFamily="34" charset="-122"/>
              </a:rPr>
              <a:t>）</a:t>
            </a:r>
            <a:endParaRPr lang="zh-CN" altLang="en-US" sz="1600" b="1">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b="1">
                <a:solidFill>
                  <a:srgbClr val="4BACC6">
                    <a:lumMod val="75000"/>
                  </a:srgbClr>
                </a:solidFill>
                <a:latin typeface="微软雅黑" pitchFamily="34" charset="-122"/>
                <a:ea typeface="微软雅黑" pitchFamily="34" charset="-122"/>
              </a:rPr>
              <a:t>Sigmoid</a:t>
            </a:r>
            <a:r>
              <a:rPr lang="zh-CN" altLang="en-US" sz="1600" b="1" smtClean="0">
                <a:solidFill>
                  <a:srgbClr val="4BACC6">
                    <a:lumMod val="75000"/>
                  </a:srgbClr>
                </a:solidFill>
                <a:latin typeface="微软雅黑" pitchFamily="34" charset="-122"/>
                <a:ea typeface="微软雅黑" pitchFamily="34" charset="-122"/>
              </a:rPr>
              <a:t>函数</a:t>
            </a:r>
            <a:r>
              <a:rPr lang="en-US" altLang="zh-CN" sz="1600" b="1" smtClean="0">
                <a:solidFill>
                  <a:srgbClr val="4BACC6">
                    <a:lumMod val="75000"/>
                  </a:srgbClr>
                </a:solidFill>
                <a:latin typeface="微软雅黑" pitchFamily="34" charset="-122"/>
                <a:ea typeface="微软雅黑" pitchFamily="34" charset="-122"/>
              </a:rPr>
              <a:t>—</a:t>
            </a:r>
            <a:r>
              <a:rPr lang="zh-CN" altLang="en-US" sz="1600" b="1">
                <a:solidFill>
                  <a:srgbClr val="4BACC6">
                    <a:lumMod val="75000"/>
                  </a:srgbClr>
                </a:solidFill>
                <a:latin typeface="微软雅黑" pitchFamily="34" charset="-122"/>
                <a:ea typeface="微软雅黑" pitchFamily="34" charset="-122"/>
              </a:rPr>
              <a:t>多层神经网络</a:t>
            </a: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对于软间隔的相应参数，可使用网格搜索法进行所有</a:t>
            </a:r>
            <a:r>
              <a:rPr lang="zh-CN" altLang="en-US" sz="1600" smtClean="0">
                <a:solidFill>
                  <a:srgbClr val="4BACC6">
                    <a:lumMod val="75000"/>
                  </a:srgbClr>
                </a:solidFill>
                <a:latin typeface="微软雅黑" pitchFamily="34" charset="-122"/>
                <a:ea typeface="微软雅黑" pitchFamily="34" charset="-122"/>
              </a:rPr>
              <a:t>可能参数组合的尝试。</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43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支持向量机的分类</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练习 </a:t>
            </a:r>
            <a:r>
              <a:rPr lang="en-US" altLang="zh-CN" sz="1600">
                <a:solidFill>
                  <a:srgbClr val="4BACC6">
                    <a:lumMod val="75000"/>
                  </a:srgbClr>
                </a:solidFill>
                <a:latin typeface="微软雅黑" pitchFamily="34" charset="-122"/>
                <a:ea typeface="微软雅黑" pitchFamily="34" charset="-122"/>
              </a:rPr>
              <a:t>1</a:t>
            </a:r>
            <a:r>
              <a:rPr lang="zh-CN" altLang="en-US" sz="1600">
                <a:solidFill>
                  <a:srgbClr val="4BACC6">
                    <a:lumMod val="75000"/>
                  </a:srgbClr>
                </a:solidFill>
                <a:latin typeface="微软雅黑" pitchFamily="34" charset="-122"/>
                <a:ea typeface="微软雅黑" pitchFamily="34" charset="-122"/>
              </a:rPr>
              <a:t>：桌子</a:t>
            </a:r>
            <a:r>
              <a:rPr lang="zh-CN" altLang="en-US" sz="1600" smtClean="0">
                <a:solidFill>
                  <a:srgbClr val="4BACC6">
                    <a:lumMod val="75000"/>
                  </a:srgbClr>
                </a:solidFill>
                <a:latin typeface="微软雅黑" pitchFamily="34" charset="-122"/>
                <a:ea typeface="微软雅黑" pitchFamily="34" charset="-122"/>
              </a:rPr>
              <a:t>上有如下摆放的红色</a:t>
            </a:r>
            <a:r>
              <a:rPr lang="zh-CN" altLang="en-US" sz="1600">
                <a:solidFill>
                  <a:srgbClr val="4BACC6">
                    <a:lumMod val="75000"/>
                  </a:srgbClr>
                </a:solidFill>
                <a:latin typeface="微软雅黑" pitchFamily="34" charset="-122"/>
                <a:ea typeface="微软雅黑" pitchFamily="34" charset="-122"/>
              </a:rPr>
              <a:t>和蓝色两种球</a:t>
            </a:r>
            <a:r>
              <a:rPr lang="zh-CN" altLang="en-US" sz="1600" smtClean="0">
                <a:solidFill>
                  <a:srgbClr val="4BACC6">
                    <a:lumMod val="75000"/>
                  </a:srgbClr>
                </a:solidFill>
                <a:latin typeface="微软雅黑" pitchFamily="34" charset="-122"/>
                <a:ea typeface="微软雅黑" pitchFamily="34" charset="-122"/>
              </a:rPr>
              <a:t>，如何将</a:t>
            </a:r>
            <a:r>
              <a:rPr lang="zh-CN" altLang="en-US" sz="1600">
                <a:solidFill>
                  <a:srgbClr val="4BACC6">
                    <a:lumMod val="75000"/>
                  </a:srgbClr>
                </a:solidFill>
                <a:latin typeface="微软雅黑" pitchFamily="34" charset="-122"/>
                <a:ea typeface="微软雅黑" pitchFamily="34" charset="-122"/>
              </a:rPr>
              <a:t>这两种颜色的球</a:t>
            </a:r>
            <a:r>
              <a:rPr lang="zh-CN" altLang="en-US" sz="1600" smtClean="0">
                <a:solidFill>
                  <a:srgbClr val="4BACC6">
                    <a:lumMod val="75000"/>
                  </a:srgbClr>
                </a:solidFill>
                <a:latin typeface="微软雅黑" pitchFamily="34" charset="-122"/>
                <a:ea typeface="微软雅黑" pitchFamily="34" charset="-122"/>
              </a:rPr>
              <a:t>分开？</a:t>
            </a:r>
            <a:endParaRPr lang="zh-CN" altLang="en-US" sz="1600">
              <a:solidFill>
                <a:srgbClr val="4BACC6">
                  <a:lumMod val="75000"/>
                </a:srgb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492896"/>
            <a:ext cx="44481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flipH="1">
            <a:off x="4427984" y="2264763"/>
            <a:ext cx="576064" cy="302433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4041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支持向量机的分类</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练习 </a:t>
            </a:r>
            <a:r>
              <a:rPr lang="en-US" altLang="zh-CN" sz="1600" smtClean="0">
                <a:solidFill>
                  <a:srgbClr val="4BACC6">
                    <a:lumMod val="75000"/>
                  </a:srgbClr>
                </a:solidFill>
                <a:latin typeface="微软雅黑" pitchFamily="34" charset="-122"/>
                <a:ea typeface="微软雅黑" pitchFamily="34" charset="-122"/>
              </a:rPr>
              <a:t>2</a:t>
            </a:r>
            <a:r>
              <a:rPr lang="zh-CN" altLang="en-US" sz="1600" smtClean="0">
                <a:solidFill>
                  <a:srgbClr val="4BACC6">
                    <a:lumMod val="75000"/>
                  </a:srgbClr>
                </a:solidFill>
                <a:latin typeface="微软雅黑" pitchFamily="34" charset="-122"/>
                <a:ea typeface="微软雅黑" pitchFamily="34" charset="-122"/>
              </a:rPr>
              <a:t>：如下摆放呢？</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这样二维平面变成了三维空间，原来的一条直线变成了一个平面。而这个平面就叫做超平面。</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38" y="2242667"/>
            <a:ext cx="427672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任意多边形 8"/>
          <p:cNvSpPr/>
          <p:nvPr/>
        </p:nvSpPr>
        <p:spPr>
          <a:xfrm>
            <a:off x="3076875" y="2468880"/>
            <a:ext cx="3361209" cy="1630680"/>
          </a:xfrm>
          <a:custGeom>
            <a:avLst/>
            <a:gdLst>
              <a:gd name="connsiteX0" fmla="*/ 413085 w 3361209"/>
              <a:gd name="connsiteY0" fmla="*/ 1127760 h 1630680"/>
              <a:gd name="connsiteX1" fmla="*/ 336885 w 3361209"/>
              <a:gd name="connsiteY1" fmla="*/ 1143000 h 1630680"/>
              <a:gd name="connsiteX2" fmla="*/ 184485 w 3361209"/>
              <a:gd name="connsiteY2" fmla="*/ 1158240 h 1630680"/>
              <a:gd name="connsiteX3" fmla="*/ 169245 w 3361209"/>
              <a:gd name="connsiteY3" fmla="*/ 1203960 h 1630680"/>
              <a:gd name="connsiteX4" fmla="*/ 47325 w 3361209"/>
              <a:gd name="connsiteY4" fmla="*/ 1264920 h 1630680"/>
              <a:gd name="connsiteX5" fmla="*/ 32085 w 3361209"/>
              <a:gd name="connsiteY5" fmla="*/ 1310640 h 1630680"/>
              <a:gd name="connsiteX6" fmla="*/ 1605 w 3361209"/>
              <a:gd name="connsiteY6" fmla="*/ 1356360 h 1630680"/>
              <a:gd name="connsiteX7" fmla="*/ 47325 w 3361209"/>
              <a:gd name="connsiteY7" fmla="*/ 1478280 h 1630680"/>
              <a:gd name="connsiteX8" fmla="*/ 62565 w 3361209"/>
              <a:gd name="connsiteY8" fmla="*/ 1524000 h 1630680"/>
              <a:gd name="connsiteX9" fmla="*/ 108285 w 3361209"/>
              <a:gd name="connsiteY9" fmla="*/ 1554480 h 1630680"/>
              <a:gd name="connsiteX10" fmla="*/ 291165 w 3361209"/>
              <a:gd name="connsiteY10" fmla="*/ 1584960 h 1630680"/>
              <a:gd name="connsiteX11" fmla="*/ 413085 w 3361209"/>
              <a:gd name="connsiteY11" fmla="*/ 1615440 h 1630680"/>
              <a:gd name="connsiteX12" fmla="*/ 474045 w 3361209"/>
              <a:gd name="connsiteY12" fmla="*/ 1630680 h 1630680"/>
              <a:gd name="connsiteX13" fmla="*/ 519765 w 3361209"/>
              <a:gd name="connsiteY13" fmla="*/ 1615440 h 1630680"/>
              <a:gd name="connsiteX14" fmla="*/ 580725 w 3361209"/>
              <a:gd name="connsiteY14" fmla="*/ 1508760 h 1630680"/>
              <a:gd name="connsiteX15" fmla="*/ 626445 w 3361209"/>
              <a:gd name="connsiteY15" fmla="*/ 1463040 h 1630680"/>
              <a:gd name="connsiteX16" fmla="*/ 717885 w 3361209"/>
              <a:gd name="connsiteY16" fmla="*/ 1402080 h 1630680"/>
              <a:gd name="connsiteX17" fmla="*/ 733125 w 3361209"/>
              <a:gd name="connsiteY17" fmla="*/ 1356360 h 1630680"/>
              <a:gd name="connsiteX18" fmla="*/ 839805 w 3361209"/>
              <a:gd name="connsiteY18" fmla="*/ 1280160 h 1630680"/>
              <a:gd name="connsiteX19" fmla="*/ 992205 w 3361209"/>
              <a:gd name="connsiteY19" fmla="*/ 1234440 h 1630680"/>
              <a:gd name="connsiteX20" fmla="*/ 1449405 w 3361209"/>
              <a:gd name="connsiteY20" fmla="*/ 1249680 h 1630680"/>
              <a:gd name="connsiteX21" fmla="*/ 1540845 w 3361209"/>
              <a:gd name="connsiteY21" fmla="*/ 1280160 h 1630680"/>
              <a:gd name="connsiteX22" fmla="*/ 1647525 w 3361209"/>
              <a:gd name="connsiteY22" fmla="*/ 1341120 h 1630680"/>
              <a:gd name="connsiteX23" fmla="*/ 1678005 w 3361209"/>
              <a:gd name="connsiteY23" fmla="*/ 1386840 h 1630680"/>
              <a:gd name="connsiteX24" fmla="*/ 1769445 w 3361209"/>
              <a:gd name="connsiteY24" fmla="*/ 1417320 h 1630680"/>
              <a:gd name="connsiteX25" fmla="*/ 1815165 w 3361209"/>
              <a:gd name="connsiteY25" fmla="*/ 1432560 h 1630680"/>
              <a:gd name="connsiteX26" fmla="*/ 1860885 w 3361209"/>
              <a:gd name="connsiteY26" fmla="*/ 1447800 h 1630680"/>
              <a:gd name="connsiteX27" fmla="*/ 1906605 w 3361209"/>
              <a:gd name="connsiteY27" fmla="*/ 1478280 h 1630680"/>
              <a:gd name="connsiteX28" fmla="*/ 2028525 w 3361209"/>
              <a:gd name="connsiteY28" fmla="*/ 1447800 h 1630680"/>
              <a:gd name="connsiteX29" fmla="*/ 2074245 w 3361209"/>
              <a:gd name="connsiteY29" fmla="*/ 1417320 h 1630680"/>
              <a:gd name="connsiteX30" fmla="*/ 2089485 w 3361209"/>
              <a:gd name="connsiteY30" fmla="*/ 1371600 h 1630680"/>
              <a:gd name="connsiteX31" fmla="*/ 2165685 w 3361209"/>
              <a:gd name="connsiteY31" fmla="*/ 1264920 h 1630680"/>
              <a:gd name="connsiteX32" fmla="*/ 2180925 w 3361209"/>
              <a:gd name="connsiteY32" fmla="*/ 1219200 h 1630680"/>
              <a:gd name="connsiteX33" fmla="*/ 2211405 w 3361209"/>
              <a:gd name="connsiteY33" fmla="*/ 1158240 h 1630680"/>
              <a:gd name="connsiteX34" fmla="*/ 2226645 w 3361209"/>
              <a:gd name="connsiteY34" fmla="*/ 1112520 h 1630680"/>
              <a:gd name="connsiteX35" fmla="*/ 2272365 w 3361209"/>
              <a:gd name="connsiteY35" fmla="*/ 1066800 h 1630680"/>
              <a:gd name="connsiteX36" fmla="*/ 2348565 w 3361209"/>
              <a:gd name="connsiteY36" fmla="*/ 990600 h 1630680"/>
              <a:gd name="connsiteX37" fmla="*/ 2363805 w 3361209"/>
              <a:gd name="connsiteY37" fmla="*/ 929640 h 1630680"/>
              <a:gd name="connsiteX38" fmla="*/ 2470485 w 3361209"/>
              <a:gd name="connsiteY38" fmla="*/ 807720 h 1630680"/>
              <a:gd name="connsiteX39" fmla="*/ 2592405 w 3361209"/>
              <a:gd name="connsiteY39" fmla="*/ 822960 h 1630680"/>
              <a:gd name="connsiteX40" fmla="*/ 2851485 w 3361209"/>
              <a:gd name="connsiteY40" fmla="*/ 838200 h 1630680"/>
              <a:gd name="connsiteX41" fmla="*/ 2897205 w 3361209"/>
              <a:gd name="connsiteY41" fmla="*/ 868680 h 1630680"/>
              <a:gd name="connsiteX42" fmla="*/ 2988645 w 3361209"/>
              <a:gd name="connsiteY42" fmla="*/ 960120 h 1630680"/>
              <a:gd name="connsiteX43" fmla="*/ 3080085 w 3361209"/>
              <a:gd name="connsiteY43" fmla="*/ 990600 h 1630680"/>
              <a:gd name="connsiteX44" fmla="*/ 3293445 w 3361209"/>
              <a:gd name="connsiteY44" fmla="*/ 960120 h 1630680"/>
              <a:gd name="connsiteX45" fmla="*/ 3339165 w 3361209"/>
              <a:gd name="connsiteY45" fmla="*/ 929640 h 1630680"/>
              <a:gd name="connsiteX46" fmla="*/ 3339165 w 3361209"/>
              <a:gd name="connsiteY46" fmla="*/ 685800 h 1630680"/>
              <a:gd name="connsiteX47" fmla="*/ 3323925 w 3361209"/>
              <a:gd name="connsiteY47" fmla="*/ 640080 h 1630680"/>
              <a:gd name="connsiteX48" fmla="*/ 3278205 w 3361209"/>
              <a:gd name="connsiteY48" fmla="*/ 624840 h 1630680"/>
              <a:gd name="connsiteX49" fmla="*/ 3232485 w 3361209"/>
              <a:gd name="connsiteY49" fmla="*/ 579120 h 1630680"/>
              <a:gd name="connsiteX50" fmla="*/ 3202005 w 3361209"/>
              <a:gd name="connsiteY50" fmla="*/ 533400 h 1630680"/>
              <a:gd name="connsiteX51" fmla="*/ 3095325 w 3361209"/>
              <a:gd name="connsiteY51" fmla="*/ 518160 h 1630680"/>
              <a:gd name="connsiteX52" fmla="*/ 2897205 w 3361209"/>
              <a:gd name="connsiteY52" fmla="*/ 563880 h 1630680"/>
              <a:gd name="connsiteX53" fmla="*/ 2851485 w 3361209"/>
              <a:gd name="connsiteY53" fmla="*/ 579120 h 1630680"/>
              <a:gd name="connsiteX54" fmla="*/ 2805765 w 3361209"/>
              <a:gd name="connsiteY54" fmla="*/ 594360 h 1630680"/>
              <a:gd name="connsiteX55" fmla="*/ 2577165 w 3361209"/>
              <a:gd name="connsiteY55" fmla="*/ 579120 h 1630680"/>
              <a:gd name="connsiteX56" fmla="*/ 2531445 w 3361209"/>
              <a:gd name="connsiteY56" fmla="*/ 563880 h 1630680"/>
              <a:gd name="connsiteX57" fmla="*/ 2470485 w 3361209"/>
              <a:gd name="connsiteY57" fmla="*/ 472440 h 1630680"/>
              <a:gd name="connsiteX58" fmla="*/ 2379045 w 3361209"/>
              <a:gd name="connsiteY58" fmla="*/ 426720 h 1630680"/>
              <a:gd name="connsiteX59" fmla="*/ 2333325 w 3361209"/>
              <a:gd name="connsiteY59" fmla="*/ 396240 h 1630680"/>
              <a:gd name="connsiteX60" fmla="*/ 2196165 w 3361209"/>
              <a:gd name="connsiteY60" fmla="*/ 365760 h 1630680"/>
              <a:gd name="connsiteX61" fmla="*/ 2135205 w 3361209"/>
              <a:gd name="connsiteY61" fmla="*/ 396240 h 1630680"/>
              <a:gd name="connsiteX62" fmla="*/ 2104725 w 3361209"/>
              <a:gd name="connsiteY62" fmla="*/ 502920 h 1630680"/>
              <a:gd name="connsiteX63" fmla="*/ 2074245 w 3361209"/>
              <a:gd name="connsiteY63" fmla="*/ 548640 h 1630680"/>
              <a:gd name="connsiteX64" fmla="*/ 2059005 w 3361209"/>
              <a:gd name="connsiteY64" fmla="*/ 594360 h 1630680"/>
              <a:gd name="connsiteX65" fmla="*/ 2028525 w 3361209"/>
              <a:gd name="connsiteY65" fmla="*/ 762000 h 1630680"/>
              <a:gd name="connsiteX66" fmla="*/ 1982805 w 3361209"/>
              <a:gd name="connsiteY66" fmla="*/ 807720 h 1630680"/>
              <a:gd name="connsiteX67" fmla="*/ 1921845 w 3361209"/>
              <a:gd name="connsiteY67" fmla="*/ 899160 h 1630680"/>
              <a:gd name="connsiteX68" fmla="*/ 1830405 w 3361209"/>
              <a:gd name="connsiteY68" fmla="*/ 944880 h 1630680"/>
              <a:gd name="connsiteX69" fmla="*/ 1723725 w 3361209"/>
              <a:gd name="connsiteY69" fmla="*/ 990600 h 1630680"/>
              <a:gd name="connsiteX70" fmla="*/ 1601805 w 3361209"/>
              <a:gd name="connsiteY70" fmla="*/ 975360 h 1630680"/>
              <a:gd name="connsiteX71" fmla="*/ 1540845 w 3361209"/>
              <a:gd name="connsiteY71" fmla="*/ 883920 h 1630680"/>
              <a:gd name="connsiteX72" fmla="*/ 1510365 w 3361209"/>
              <a:gd name="connsiteY72" fmla="*/ 838200 h 1630680"/>
              <a:gd name="connsiteX73" fmla="*/ 1403685 w 3361209"/>
              <a:gd name="connsiteY73" fmla="*/ 777240 h 1630680"/>
              <a:gd name="connsiteX74" fmla="*/ 1357965 w 3361209"/>
              <a:gd name="connsiteY74" fmla="*/ 746760 h 1630680"/>
              <a:gd name="connsiteX75" fmla="*/ 1251285 w 3361209"/>
              <a:gd name="connsiteY75" fmla="*/ 701040 h 1630680"/>
              <a:gd name="connsiteX76" fmla="*/ 1114125 w 3361209"/>
              <a:gd name="connsiteY76" fmla="*/ 624840 h 1630680"/>
              <a:gd name="connsiteX77" fmla="*/ 1068405 w 3361209"/>
              <a:gd name="connsiteY77" fmla="*/ 579120 h 1630680"/>
              <a:gd name="connsiteX78" fmla="*/ 1022685 w 3361209"/>
              <a:gd name="connsiteY78" fmla="*/ 548640 h 1630680"/>
              <a:gd name="connsiteX79" fmla="*/ 1007445 w 3361209"/>
              <a:gd name="connsiteY79" fmla="*/ 502920 h 1630680"/>
              <a:gd name="connsiteX80" fmla="*/ 961725 w 3361209"/>
              <a:gd name="connsiteY80" fmla="*/ 457200 h 1630680"/>
              <a:gd name="connsiteX81" fmla="*/ 900765 w 3361209"/>
              <a:gd name="connsiteY81" fmla="*/ 365760 h 1630680"/>
              <a:gd name="connsiteX82" fmla="*/ 839805 w 3361209"/>
              <a:gd name="connsiteY82" fmla="*/ 274320 h 1630680"/>
              <a:gd name="connsiteX83" fmla="*/ 809325 w 3361209"/>
              <a:gd name="connsiteY83" fmla="*/ 228600 h 1630680"/>
              <a:gd name="connsiteX84" fmla="*/ 778845 w 3361209"/>
              <a:gd name="connsiteY84" fmla="*/ 182880 h 1630680"/>
              <a:gd name="connsiteX85" fmla="*/ 763605 w 3361209"/>
              <a:gd name="connsiteY85" fmla="*/ 137160 h 1630680"/>
              <a:gd name="connsiteX86" fmla="*/ 702645 w 3361209"/>
              <a:gd name="connsiteY86" fmla="*/ 106680 h 1630680"/>
              <a:gd name="connsiteX87" fmla="*/ 611205 w 3361209"/>
              <a:gd name="connsiteY87" fmla="*/ 30480 h 1630680"/>
              <a:gd name="connsiteX88" fmla="*/ 519765 w 3361209"/>
              <a:gd name="connsiteY88" fmla="*/ 0 h 1630680"/>
              <a:gd name="connsiteX89" fmla="*/ 474045 w 3361209"/>
              <a:gd name="connsiteY89" fmla="*/ 15240 h 1630680"/>
              <a:gd name="connsiteX90" fmla="*/ 443565 w 3361209"/>
              <a:gd name="connsiteY90" fmla="*/ 106680 h 1630680"/>
              <a:gd name="connsiteX91" fmla="*/ 428325 w 3361209"/>
              <a:gd name="connsiteY91" fmla="*/ 213360 h 1630680"/>
              <a:gd name="connsiteX92" fmla="*/ 397845 w 3361209"/>
              <a:gd name="connsiteY92" fmla="*/ 259080 h 1630680"/>
              <a:gd name="connsiteX93" fmla="*/ 367365 w 3361209"/>
              <a:gd name="connsiteY93" fmla="*/ 320040 h 1630680"/>
              <a:gd name="connsiteX94" fmla="*/ 382605 w 3361209"/>
              <a:gd name="connsiteY94" fmla="*/ 457200 h 1630680"/>
              <a:gd name="connsiteX95" fmla="*/ 504525 w 3361209"/>
              <a:gd name="connsiteY95" fmla="*/ 563880 h 1630680"/>
              <a:gd name="connsiteX96" fmla="*/ 595965 w 3361209"/>
              <a:gd name="connsiteY96" fmla="*/ 594360 h 1630680"/>
              <a:gd name="connsiteX97" fmla="*/ 656925 w 3361209"/>
              <a:gd name="connsiteY97" fmla="*/ 609600 h 1630680"/>
              <a:gd name="connsiteX98" fmla="*/ 824565 w 3361209"/>
              <a:gd name="connsiteY98" fmla="*/ 655320 h 1630680"/>
              <a:gd name="connsiteX99" fmla="*/ 870285 w 3361209"/>
              <a:gd name="connsiteY99" fmla="*/ 701040 h 1630680"/>
              <a:gd name="connsiteX100" fmla="*/ 931245 w 3361209"/>
              <a:gd name="connsiteY100" fmla="*/ 792480 h 1630680"/>
              <a:gd name="connsiteX101" fmla="*/ 946485 w 3361209"/>
              <a:gd name="connsiteY101" fmla="*/ 853440 h 1630680"/>
              <a:gd name="connsiteX102" fmla="*/ 961725 w 3361209"/>
              <a:gd name="connsiteY102" fmla="*/ 899160 h 1630680"/>
              <a:gd name="connsiteX103" fmla="*/ 946485 w 3361209"/>
              <a:gd name="connsiteY103" fmla="*/ 960120 h 1630680"/>
              <a:gd name="connsiteX104" fmla="*/ 916005 w 3361209"/>
              <a:gd name="connsiteY104" fmla="*/ 1005840 h 1630680"/>
              <a:gd name="connsiteX105" fmla="*/ 763605 w 3361209"/>
              <a:gd name="connsiteY105" fmla="*/ 1066800 h 1630680"/>
              <a:gd name="connsiteX106" fmla="*/ 717885 w 3361209"/>
              <a:gd name="connsiteY106" fmla="*/ 1082040 h 1630680"/>
              <a:gd name="connsiteX107" fmla="*/ 687405 w 3361209"/>
              <a:gd name="connsiteY107" fmla="*/ 1127760 h 1630680"/>
              <a:gd name="connsiteX108" fmla="*/ 580725 w 3361209"/>
              <a:gd name="connsiteY108" fmla="*/ 1173480 h 1630680"/>
              <a:gd name="connsiteX109" fmla="*/ 443565 w 3361209"/>
              <a:gd name="connsiteY109" fmla="*/ 1158240 h 1630680"/>
              <a:gd name="connsiteX110" fmla="*/ 413085 w 3361209"/>
              <a:gd name="connsiteY110" fmla="*/ 112776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361209" h="1630680">
                <a:moveTo>
                  <a:pt x="413085" y="1127760"/>
                </a:moveTo>
                <a:cubicBezTo>
                  <a:pt x="395305" y="1125220"/>
                  <a:pt x="362561" y="1139577"/>
                  <a:pt x="336885" y="1143000"/>
                </a:cubicBezTo>
                <a:cubicBezTo>
                  <a:pt x="286279" y="1149747"/>
                  <a:pt x="232465" y="1140793"/>
                  <a:pt x="184485" y="1158240"/>
                </a:cubicBezTo>
                <a:cubicBezTo>
                  <a:pt x="169388" y="1163730"/>
                  <a:pt x="179280" y="1191416"/>
                  <a:pt x="169245" y="1203960"/>
                </a:cubicBezTo>
                <a:cubicBezTo>
                  <a:pt x="147760" y="1230816"/>
                  <a:pt x="70337" y="1255715"/>
                  <a:pt x="47325" y="1264920"/>
                </a:cubicBezTo>
                <a:cubicBezTo>
                  <a:pt x="42245" y="1280160"/>
                  <a:pt x="39269" y="1296272"/>
                  <a:pt x="32085" y="1310640"/>
                </a:cubicBezTo>
                <a:cubicBezTo>
                  <a:pt x="23894" y="1327023"/>
                  <a:pt x="3877" y="1338185"/>
                  <a:pt x="1605" y="1356360"/>
                </a:cubicBezTo>
                <a:cubicBezTo>
                  <a:pt x="-7216" y="1426927"/>
                  <a:pt x="22030" y="1427690"/>
                  <a:pt x="47325" y="1478280"/>
                </a:cubicBezTo>
                <a:cubicBezTo>
                  <a:pt x="54509" y="1492648"/>
                  <a:pt x="52530" y="1511456"/>
                  <a:pt x="62565" y="1524000"/>
                </a:cubicBezTo>
                <a:cubicBezTo>
                  <a:pt x="74007" y="1538303"/>
                  <a:pt x="91902" y="1546289"/>
                  <a:pt x="108285" y="1554480"/>
                </a:cubicBezTo>
                <a:cubicBezTo>
                  <a:pt x="160697" y="1580686"/>
                  <a:pt x="243843" y="1578200"/>
                  <a:pt x="291165" y="1584960"/>
                </a:cubicBezTo>
                <a:cubicBezTo>
                  <a:pt x="384118" y="1598239"/>
                  <a:pt x="342171" y="1595179"/>
                  <a:pt x="413085" y="1615440"/>
                </a:cubicBezTo>
                <a:cubicBezTo>
                  <a:pt x="433224" y="1621194"/>
                  <a:pt x="453725" y="1625600"/>
                  <a:pt x="474045" y="1630680"/>
                </a:cubicBezTo>
                <a:cubicBezTo>
                  <a:pt x="489285" y="1625600"/>
                  <a:pt x="507424" y="1625724"/>
                  <a:pt x="519765" y="1615440"/>
                </a:cubicBezTo>
                <a:cubicBezTo>
                  <a:pt x="616397" y="1534913"/>
                  <a:pt x="531349" y="1582824"/>
                  <a:pt x="580725" y="1508760"/>
                </a:cubicBezTo>
                <a:cubicBezTo>
                  <a:pt x="592680" y="1490827"/>
                  <a:pt x="609432" y="1476272"/>
                  <a:pt x="626445" y="1463040"/>
                </a:cubicBezTo>
                <a:cubicBezTo>
                  <a:pt x="655361" y="1440550"/>
                  <a:pt x="717885" y="1402080"/>
                  <a:pt x="717885" y="1402080"/>
                </a:cubicBezTo>
                <a:cubicBezTo>
                  <a:pt x="722965" y="1386840"/>
                  <a:pt x="724214" y="1369726"/>
                  <a:pt x="733125" y="1356360"/>
                </a:cubicBezTo>
                <a:cubicBezTo>
                  <a:pt x="759906" y="1316189"/>
                  <a:pt x="796465" y="1297496"/>
                  <a:pt x="839805" y="1280160"/>
                </a:cubicBezTo>
                <a:cubicBezTo>
                  <a:pt x="901644" y="1255424"/>
                  <a:pt x="932327" y="1249410"/>
                  <a:pt x="992205" y="1234440"/>
                </a:cubicBezTo>
                <a:cubicBezTo>
                  <a:pt x="1144605" y="1239520"/>
                  <a:pt x="1297447" y="1237017"/>
                  <a:pt x="1449405" y="1249680"/>
                </a:cubicBezTo>
                <a:cubicBezTo>
                  <a:pt x="1481423" y="1252348"/>
                  <a:pt x="1512108" y="1265792"/>
                  <a:pt x="1540845" y="1280160"/>
                </a:cubicBezTo>
                <a:cubicBezTo>
                  <a:pt x="1618188" y="1318831"/>
                  <a:pt x="1582902" y="1298038"/>
                  <a:pt x="1647525" y="1341120"/>
                </a:cubicBezTo>
                <a:cubicBezTo>
                  <a:pt x="1657685" y="1356360"/>
                  <a:pt x="1662473" y="1377132"/>
                  <a:pt x="1678005" y="1386840"/>
                </a:cubicBezTo>
                <a:cubicBezTo>
                  <a:pt x="1705250" y="1403868"/>
                  <a:pt x="1738965" y="1407160"/>
                  <a:pt x="1769445" y="1417320"/>
                </a:cubicBezTo>
                <a:lnTo>
                  <a:pt x="1815165" y="1432560"/>
                </a:lnTo>
                <a:cubicBezTo>
                  <a:pt x="1830405" y="1437640"/>
                  <a:pt x="1847519" y="1438889"/>
                  <a:pt x="1860885" y="1447800"/>
                </a:cubicBezTo>
                <a:lnTo>
                  <a:pt x="1906605" y="1478280"/>
                </a:lnTo>
                <a:cubicBezTo>
                  <a:pt x="1935588" y="1472483"/>
                  <a:pt x="1997283" y="1463421"/>
                  <a:pt x="2028525" y="1447800"/>
                </a:cubicBezTo>
                <a:cubicBezTo>
                  <a:pt x="2044908" y="1439609"/>
                  <a:pt x="2059005" y="1427480"/>
                  <a:pt x="2074245" y="1417320"/>
                </a:cubicBezTo>
                <a:cubicBezTo>
                  <a:pt x="2079325" y="1402080"/>
                  <a:pt x="2081515" y="1385548"/>
                  <a:pt x="2089485" y="1371600"/>
                </a:cubicBezTo>
                <a:cubicBezTo>
                  <a:pt x="2117098" y="1323278"/>
                  <a:pt x="2142098" y="1312094"/>
                  <a:pt x="2165685" y="1264920"/>
                </a:cubicBezTo>
                <a:cubicBezTo>
                  <a:pt x="2172869" y="1250552"/>
                  <a:pt x="2174597" y="1233965"/>
                  <a:pt x="2180925" y="1219200"/>
                </a:cubicBezTo>
                <a:cubicBezTo>
                  <a:pt x="2189874" y="1198318"/>
                  <a:pt x="2202456" y="1179122"/>
                  <a:pt x="2211405" y="1158240"/>
                </a:cubicBezTo>
                <a:cubicBezTo>
                  <a:pt x="2217733" y="1143475"/>
                  <a:pt x="2217734" y="1125886"/>
                  <a:pt x="2226645" y="1112520"/>
                </a:cubicBezTo>
                <a:cubicBezTo>
                  <a:pt x="2238600" y="1094587"/>
                  <a:pt x="2258567" y="1083357"/>
                  <a:pt x="2272365" y="1066800"/>
                </a:cubicBezTo>
                <a:cubicBezTo>
                  <a:pt x="2335865" y="990600"/>
                  <a:pt x="2264745" y="1046480"/>
                  <a:pt x="2348565" y="990600"/>
                </a:cubicBezTo>
                <a:cubicBezTo>
                  <a:pt x="2353645" y="970280"/>
                  <a:pt x="2354438" y="948374"/>
                  <a:pt x="2363805" y="929640"/>
                </a:cubicBezTo>
                <a:cubicBezTo>
                  <a:pt x="2408255" y="840740"/>
                  <a:pt x="2407620" y="849630"/>
                  <a:pt x="2470485" y="807720"/>
                </a:cubicBezTo>
                <a:cubicBezTo>
                  <a:pt x="2511125" y="812800"/>
                  <a:pt x="2551579" y="819694"/>
                  <a:pt x="2592405" y="822960"/>
                </a:cubicBezTo>
                <a:cubicBezTo>
                  <a:pt x="2678639" y="829859"/>
                  <a:pt x="2765933" y="825367"/>
                  <a:pt x="2851485" y="838200"/>
                </a:cubicBezTo>
                <a:cubicBezTo>
                  <a:pt x="2869599" y="840917"/>
                  <a:pt x="2883515" y="856511"/>
                  <a:pt x="2897205" y="868680"/>
                </a:cubicBezTo>
                <a:cubicBezTo>
                  <a:pt x="2929422" y="897318"/>
                  <a:pt x="2947752" y="946489"/>
                  <a:pt x="2988645" y="960120"/>
                </a:cubicBezTo>
                <a:lnTo>
                  <a:pt x="3080085" y="990600"/>
                </a:lnTo>
                <a:cubicBezTo>
                  <a:pt x="3106961" y="987912"/>
                  <a:pt x="3243004" y="981737"/>
                  <a:pt x="3293445" y="960120"/>
                </a:cubicBezTo>
                <a:cubicBezTo>
                  <a:pt x="3310280" y="952905"/>
                  <a:pt x="3323925" y="939800"/>
                  <a:pt x="3339165" y="929640"/>
                </a:cubicBezTo>
                <a:cubicBezTo>
                  <a:pt x="3373534" y="826532"/>
                  <a:pt x="3363124" y="877475"/>
                  <a:pt x="3339165" y="685800"/>
                </a:cubicBezTo>
                <a:cubicBezTo>
                  <a:pt x="3337172" y="669860"/>
                  <a:pt x="3335284" y="651439"/>
                  <a:pt x="3323925" y="640080"/>
                </a:cubicBezTo>
                <a:cubicBezTo>
                  <a:pt x="3312566" y="628721"/>
                  <a:pt x="3293445" y="629920"/>
                  <a:pt x="3278205" y="624840"/>
                </a:cubicBezTo>
                <a:cubicBezTo>
                  <a:pt x="3262965" y="609600"/>
                  <a:pt x="3246283" y="595677"/>
                  <a:pt x="3232485" y="579120"/>
                </a:cubicBezTo>
                <a:cubicBezTo>
                  <a:pt x="3220759" y="565049"/>
                  <a:pt x="3218743" y="540839"/>
                  <a:pt x="3202005" y="533400"/>
                </a:cubicBezTo>
                <a:cubicBezTo>
                  <a:pt x="3169180" y="518811"/>
                  <a:pt x="3130885" y="523240"/>
                  <a:pt x="3095325" y="518160"/>
                </a:cubicBezTo>
                <a:cubicBezTo>
                  <a:pt x="2956839" y="537944"/>
                  <a:pt x="3022723" y="522041"/>
                  <a:pt x="2897205" y="563880"/>
                </a:cubicBezTo>
                <a:lnTo>
                  <a:pt x="2851485" y="579120"/>
                </a:lnTo>
                <a:lnTo>
                  <a:pt x="2805765" y="594360"/>
                </a:lnTo>
                <a:cubicBezTo>
                  <a:pt x="2729565" y="589280"/>
                  <a:pt x="2653067" y="587554"/>
                  <a:pt x="2577165" y="579120"/>
                </a:cubicBezTo>
                <a:cubicBezTo>
                  <a:pt x="2561199" y="577346"/>
                  <a:pt x="2542804" y="575239"/>
                  <a:pt x="2531445" y="563880"/>
                </a:cubicBezTo>
                <a:cubicBezTo>
                  <a:pt x="2505542" y="537977"/>
                  <a:pt x="2500965" y="492760"/>
                  <a:pt x="2470485" y="472440"/>
                </a:cubicBezTo>
                <a:cubicBezTo>
                  <a:pt x="2339458" y="385089"/>
                  <a:pt x="2505238" y="489816"/>
                  <a:pt x="2379045" y="426720"/>
                </a:cubicBezTo>
                <a:cubicBezTo>
                  <a:pt x="2362662" y="418529"/>
                  <a:pt x="2349708" y="404431"/>
                  <a:pt x="2333325" y="396240"/>
                </a:cubicBezTo>
                <a:cubicBezTo>
                  <a:pt x="2295808" y="377481"/>
                  <a:pt x="2231285" y="371613"/>
                  <a:pt x="2196165" y="365760"/>
                </a:cubicBezTo>
                <a:cubicBezTo>
                  <a:pt x="2175845" y="375920"/>
                  <a:pt x="2151269" y="380176"/>
                  <a:pt x="2135205" y="396240"/>
                </a:cubicBezTo>
                <a:cubicBezTo>
                  <a:pt x="2127791" y="403654"/>
                  <a:pt x="2105022" y="502228"/>
                  <a:pt x="2104725" y="502920"/>
                </a:cubicBezTo>
                <a:cubicBezTo>
                  <a:pt x="2097510" y="519755"/>
                  <a:pt x="2082436" y="532257"/>
                  <a:pt x="2074245" y="548640"/>
                </a:cubicBezTo>
                <a:cubicBezTo>
                  <a:pt x="2067061" y="563008"/>
                  <a:pt x="2064085" y="579120"/>
                  <a:pt x="2059005" y="594360"/>
                </a:cubicBezTo>
                <a:cubicBezTo>
                  <a:pt x="2058359" y="599529"/>
                  <a:pt x="2050211" y="729471"/>
                  <a:pt x="2028525" y="762000"/>
                </a:cubicBezTo>
                <a:cubicBezTo>
                  <a:pt x="2016570" y="779933"/>
                  <a:pt x="1996037" y="790707"/>
                  <a:pt x="1982805" y="807720"/>
                </a:cubicBezTo>
                <a:cubicBezTo>
                  <a:pt x="1960315" y="836636"/>
                  <a:pt x="1952325" y="878840"/>
                  <a:pt x="1921845" y="899160"/>
                </a:cubicBezTo>
                <a:cubicBezTo>
                  <a:pt x="1833982" y="957735"/>
                  <a:pt x="1918740" y="907022"/>
                  <a:pt x="1830405" y="944880"/>
                </a:cubicBezTo>
                <a:cubicBezTo>
                  <a:pt x="1698580" y="1001376"/>
                  <a:pt x="1830947" y="954859"/>
                  <a:pt x="1723725" y="990600"/>
                </a:cubicBezTo>
                <a:cubicBezTo>
                  <a:pt x="1683085" y="985520"/>
                  <a:pt x="1640295" y="989357"/>
                  <a:pt x="1601805" y="975360"/>
                </a:cubicBezTo>
                <a:cubicBezTo>
                  <a:pt x="1548840" y="956100"/>
                  <a:pt x="1559834" y="921898"/>
                  <a:pt x="1540845" y="883920"/>
                </a:cubicBezTo>
                <a:cubicBezTo>
                  <a:pt x="1532654" y="867537"/>
                  <a:pt x="1523317" y="851152"/>
                  <a:pt x="1510365" y="838200"/>
                </a:cubicBezTo>
                <a:cubicBezTo>
                  <a:pt x="1436663" y="764498"/>
                  <a:pt x="1473432" y="812114"/>
                  <a:pt x="1403685" y="777240"/>
                </a:cubicBezTo>
                <a:cubicBezTo>
                  <a:pt x="1387302" y="769049"/>
                  <a:pt x="1374348" y="754951"/>
                  <a:pt x="1357965" y="746760"/>
                </a:cubicBezTo>
                <a:cubicBezTo>
                  <a:pt x="1231837" y="683696"/>
                  <a:pt x="1409848" y="796178"/>
                  <a:pt x="1251285" y="701040"/>
                </a:cubicBezTo>
                <a:cubicBezTo>
                  <a:pt x="1120277" y="622435"/>
                  <a:pt x="1206088" y="655494"/>
                  <a:pt x="1114125" y="624840"/>
                </a:cubicBezTo>
                <a:cubicBezTo>
                  <a:pt x="1098885" y="609600"/>
                  <a:pt x="1084962" y="592918"/>
                  <a:pt x="1068405" y="579120"/>
                </a:cubicBezTo>
                <a:cubicBezTo>
                  <a:pt x="1054334" y="567394"/>
                  <a:pt x="1034127" y="562943"/>
                  <a:pt x="1022685" y="548640"/>
                </a:cubicBezTo>
                <a:cubicBezTo>
                  <a:pt x="1012650" y="536096"/>
                  <a:pt x="1016356" y="516286"/>
                  <a:pt x="1007445" y="502920"/>
                </a:cubicBezTo>
                <a:cubicBezTo>
                  <a:pt x="995490" y="484987"/>
                  <a:pt x="974957" y="474213"/>
                  <a:pt x="961725" y="457200"/>
                </a:cubicBezTo>
                <a:cubicBezTo>
                  <a:pt x="939235" y="428284"/>
                  <a:pt x="921085" y="396240"/>
                  <a:pt x="900765" y="365760"/>
                </a:cubicBezTo>
                <a:lnTo>
                  <a:pt x="839805" y="274320"/>
                </a:lnTo>
                <a:lnTo>
                  <a:pt x="809325" y="228600"/>
                </a:lnTo>
                <a:cubicBezTo>
                  <a:pt x="799165" y="213360"/>
                  <a:pt x="784637" y="200256"/>
                  <a:pt x="778845" y="182880"/>
                </a:cubicBezTo>
                <a:cubicBezTo>
                  <a:pt x="773765" y="167640"/>
                  <a:pt x="774964" y="148519"/>
                  <a:pt x="763605" y="137160"/>
                </a:cubicBezTo>
                <a:cubicBezTo>
                  <a:pt x="747541" y="121096"/>
                  <a:pt x="721132" y="119885"/>
                  <a:pt x="702645" y="106680"/>
                </a:cubicBezTo>
                <a:cubicBezTo>
                  <a:pt x="643533" y="64457"/>
                  <a:pt x="675232" y="58936"/>
                  <a:pt x="611205" y="30480"/>
                </a:cubicBezTo>
                <a:cubicBezTo>
                  <a:pt x="581845" y="17431"/>
                  <a:pt x="519765" y="0"/>
                  <a:pt x="519765" y="0"/>
                </a:cubicBezTo>
                <a:cubicBezTo>
                  <a:pt x="504525" y="5080"/>
                  <a:pt x="483382" y="2168"/>
                  <a:pt x="474045" y="15240"/>
                </a:cubicBezTo>
                <a:cubicBezTo>
                  <a:pt x="455371" y="41384"/>
                  <a:pt x="443565" y="106680"/>
                  <a:pt x="443565" y="106680"/>
                </a:cubicBezTo>
                <a:cubicBezTo>
                  <a:pt x="438485" y="142240"/>
                  <a:pt x="438647" y="178954"/>
                  <a:pt x="428325" y="213360"/>
                </a:cubicBezTo>
                <a:cubicBezTo>
                  <a:pt x="423062" y="230904"/>
                  <a:pt x="406932" y="243177"/>
                  <a:pt x="397845" y="259080"/>
                </a:cubicBezTo>
                <a:cubicBezTo>
                  <a:pt x="386573" y="278805"/>
                  <a:pt x="377525" y="299720"/>
                  <a:pt x="367365" y="320040"/>
                </a:cubicBezTo>
                <a:cubicBezTo>
                  <a:pt x="372445" y="365760"/>
                  <a:pt x="371448" y="412572"/>
                  <a:pt x="382605" y="457200"/>
                </a:cubicBezTo>
                <a:cubicBezTo>
                  <a:pt x="393920" y="502458"/>
                  <a:pt x="476816" y="554644"/>
                  <a:pt x="504525" y="563880"/>
                </a:cubicBezTo>
                <a:cubicBezTo>
                  <a:pt x="535005" y="574040"/>
                  <a:pt x="564796" y="586568"/>
                  <a:pt x="595965" y="594360"/>
                </a:cubicBezTo>
                <a:cubicBezTo>
                  <a:pt x="616285" y="599440"/>
                  <a:pt x="636863" y="603581"/>
                  <a:pt x="656925" y="609600"/>
                </a:cubicBezTo>
                <a:cubicBezTo>
                  <a:pt x="811610" y="656006"/>
                  <a:pt x="685682" y="627543"/>
                  <a:pt x="824565" y="655320"/>
                </a:cubicBezTo>
                <a:cubicBezTo>
                  <a:pt x="839805" y="670560"/>
                  <a:pt x="857053" y="684027"/>
                  <a:pt x="870285" y="701040"/>
                </a:cubicBezTo>
                <a:cubicBezTo>
                  <a:pt x="892775" y="729956"/>
                  <a:pt x="931245" y="792480"/>
                  <a:pt x="931245" y="792480"/>
                </a:cubicBezTo>
                <a:cubicBezTo>
                  <a:pt x="936325" y="812800"/>
                  <a:pt x="940731" y="833301"/>
                  <a:pt x="946485" y="853440"/>
                </a:cubicBezTo>
                <a:cubicBezTo>
                  <a:pt x="950898" y="868886"/>
                  <a:pt x="961725" y="883096"/>
                  <a:pt x="961725" y="899160"/>
                </a:cubicBezTo>
                <a:cubicBezTo>
                  <a:pt x="961725" y="920105"/>
                  <a:pt x="954736" y="940868"/>
                  <a:pt x="946485" y="960120"/>
                </a:cubicBezTo>
                <a:cubicBezTo>
                  <a:pt x="939270" y="976955"/>
                  <a:pt x="928957" y="992888"/>
                  <a:pt x="916005" y="1005840"/>
                </a:cubicBezTo>
                <a:cubicBezTo>
                  <a:pt x="875197" y="1046648"/>
                  <a:pt x="815761" y="1051898"/>
                  <a:pt x="763605" y="1066800"/>
                </a:cubicBezTo>
                <a:cubicBezTo>
                  <a:pt x="748159" y="1071213"/>
                  <a:pt x="733125" y="1076960"/>
                  <a:pt x="717885" y="1082040"/>
                </a:cubicBezTo>
                <a:cubicBezTo>
                  <a:pt x="707725" y="1097280"/>
                  <a:pt x="700357" y="1114808"/>
                  <a:pt x="687405" y="1127760"/>
                </a:cubicBezTo>
                <a:cubicBezTo>
                  <a:pt x="652323" y="1162842"/>
                  <a:pt x="627360" y="1161821"/>
                  <a:pt x="580725" y="1173480"/>
                </a:cubicBezTo>
                <a:cubicBezTo>
                  <a:pt x="535005" y="1168400"/>
                  <a:pt x="488193" y="1169397"/>
                  <a:pt x="443565" y="1158240"/>
                </a:cubicBezTo>
                <a:cubicBezTo>
                  <a:pt x="425796" y="1153798"/>
                  <a:pt x="430865" y="1130300"/>
                  <a:pt x="413085" y="1127760"/>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TextBox 11"/>
          <p:cNvSpPr txBox="1"/>
          <p:nvPr/>
        </p:nvSpPr>
        <p:spPr>
          <a:xfrm>
            <a:off x="2633007" y="4941168"/>
            <a:ext cx="3877985" cy="369332"/>
          </a:xfrm>
          <a:prstGeom prst="rect">
            <a:avLst/>
          </a:prstGeom>
          <a:noFill/>
        </p:spPr>
        <p:txBody>
          <a:bodyPr wrap="none" rtlCol="0">
            <a:spAutoFit/>
          </a:bodyPr>
          <a:lstStyle/>
          <a:p>
            <a:r>
              <a:rPr lang="zh-CN" altLang="en-US" b="1" smtClean="0">
                <a:solidFill>
                  <a:srgbClr val="FFFF00"/>
                </a:solidFill>
                <a:latin typeface="思源黑体" pitchFamily="34" charset="-122"/>
                <a:ea typeface="思源黑体" pitchFamily="34" charset="-122"/>
              </a:rPr>
              <a:t>问题</a:t>
            </a:r>
            <a:r>
              <a:rPr lang="zh-CN" altLang="en-US" smtClean="0">
                <a:solidFill>
                  <a:srgbClr val="FFFF00"/>
                </a:solidFill>
                <a:latin typeface="思源黑体" pitchFamily="34" charset="-122"/>
                <a:ea typeface="思源黑体" pitchFamily="34" charset="-122"/>
              </a:rPr>
              <a:t>：不规则曲线无法用函数表示！</a:t>
            </a:r>
            <a:endParaRPr lang="zh-CN" altLang="en-US">
              <a:solidFill>
                <a:srgbClr val="FFFF00"/>
              </a:solidFill>
              <a:latin typeface="思源黑体" pitchFamily="34" charset="-122"/>
              <a:ea typeface="思源黑体" pitchFamily="34" charset="-122"/>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2204864"/>
            <a:ext cx="4495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2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1" nodeType="clickEffect">
                                  <p:stCondLst>
                                    <p:cond delay="0"/>
                                  </p:stCondLst>
                                  <p:childTnLst>
                                    <p:animEffect transition="out" filter="barn(inVertical)">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1" nodeType="clickEffect">
                                  <p:stCondLst>
                                    <p:cond delay="0"/>
                                  </p:stCondLst>
                                  <p:childTnLst>
                                    <p:animEffect transition="out" filter="barn(inVertical)">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500"/>
                                        <p:tgtEl>
                                          <p:spTgt spid="2050"/>
                                        </p:tgtEl>
                                        <p:attrNameLst>
                                          <p:attrName>ppt_w</p:attrName>
                                        </p:attrNameLst>
                                      </p:cBhvr>
                                      <p:tavLst>
                                        <p:tav tm="0">
                                          <p:val>
                                            <p:strVal val="ppt_w"/>
                                          </p:val>
                                        </p:tav>
                                        <p:tav tm="100000">
                                          <p:val>
                                            <p:fltVal val="0"/>
                                          </p:val>
                                        </p:tav>
                                      </p:tavLst>
                                    </p:anim>
                                    <p:anim calcmode="lin" valueType="num">
                                      <p:cBhvr>
                                        <p:cTn id="39" dur="500"/>
                                        <p:tgtEl>
                                          <p:spTgt spid="2050"/>
                                        </p:tgtEl>
                                        <p:attrNameLst>
                                          <p:attrName>ppt_h</p:attrName>
                                        </p:attrNameLst>
                                      </p:cBhvr>
                                      <p:tavLst>
                                        <p:tav tm="0">
                                          <p:val>
                                            <p:strVal val="ppt_h"/>
                                          </p:val>
                                        </p:tav>
                                        <p:tav tm="100000">
                                          <p:val>
                                            <p:fltVal val="0"/>
                                          </p:val>
                                        </p:tav>
                                      </p:tavLst>
                                    </p:anim>
                                    <p:animEffect transition="out" filter="fade">
                                      <p:cBhvr>
                                        <p:cTn id="40" dur="500"/>
                                        <p:tgtEl>
                                          <p:spTgt spid="2050"/>
                                        </p:tgtEl>
                                      </p:cBhvr>
                                    </p:animEffect>
                                    <p:set>
                                      <p:cBhvr>
                                        <p:cTn id="41" dur="1" fill="hold">
                                          <p:stCondLst>
                                            <p:cond delay="499"/>
                                          </p:stCondLst>
                                        </p:cTn>
                                        <p:tgtEl>
                                          <p:spTgt spid="205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51"/>
                                        </p:tgtEl>
                                        <p:attrNameLst>
                                          <p:attrName>style.visibility</p:attrName>
                                        </p:attrNameLst>
                                      </p:cBhvr>
                                      <p:to>
                                        <p:strVal val="visible"/>
                                      </p:to>
                                    </p:set>
                                    <p:anim calcmode="lin" valueType="num">
                                      <p:cBhvr>
                                        <p:cTn id="46" dur="500" fill="hold"/>
                                        <p:tgtEl>
                                          <p:spTgt spid="2051"/>
                                        </p:tgtEl>
                                        <p:attrNameLst>
                                          <p:attrName>ppt_w</p:attrName>
                                        </p:attrNameLst>
                                      </p:cBhvr>
                                      <p:tavLst>
                                        <p:tav tm="0">
                                          <p:val>
                                            <p:fltVal val="0"/>
                                          </p:val>
                                        </p:tav>
                                        <p:tav tm="100000">
                                          <p:val>
                                            <p:strVal val="#ppt_w"/>
                                          </p:val>
                                        </p:tav>
                                      </p:tavLst>
                                    </p:anim>
                                    <p:anim calcmode="lin" valueType="num">
                                      <p:cBhvr>
                                        <p:cTn id="47" dur="500" fill="hold"/>
                                        <p:tgtEl>
                                          <p:spTgt spid="2051"/>
                                        </p:tgtEl>
                                        <p:attrNameLst>
                                          <p:attrName>ppt_h</p:attrName>
                                        </p:attrNameLst>
                                      </p:cBhvr>
                                      <p:tavLst>
                                        <p:tav tm="0">
                                          <p:val>
                                            <p:fltVal val="0"/>
                                          </p:val>
                                        </p:tav>
                                        <p:tav tm="100000">
                                          <p:val>
                                            <p:strVal val="#ppt_h"/>
                                          </p:val>
                                        </p:tav>
                                      </p:tavLst>
                                    </p:anim>
                                    <p:animEffect transition="in" filter="fade">
                                      <p:cBhvr>
                                        <p:cTn id="48" dur="500"/>
                                        <p:tgtEl>
                                          <p:spTgt spid="2051"/>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p:bldP spid="12" grpId="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a:solidFill>
                  <a:schemeClr val="accent5">
                    <a:lumMod val="50000"/>
                  </a:schemeClr>
                </a:solidFill>
                <a:latin typeface="微软雅黑" pitchFamily="34" charset="-122"/>
                <a:ea typeface="微软雅黑" pitchFamily="34" charset="-122"/>
              </a:rPr>
              <a:t>—SVM </a:t>
            </a:r>
            <a:r>
              <a:rPr lang="zh-CN" altLang="en-US" b="1">
                <a:solidFill>
                  <a:schemeClr val="accent5">
                    <a:lumMod val="50000"/>
                  </a:schemeClr>
                </a:solidFill>
                <a:latin typeface="微软雅黑" pitchFamily="34" charset="-122"/>
                <a:ea typeface="微软雅黑" pitchFamily="34" charset="-122"/>
              </a:rPr>
              <a:t>的工作原理</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用 </a:t>
            </a:r>
            <a:r>
              <a:rPr lang="en-US" altLang="zh-CN" sz="1600">
                <a:solidFill>
                  <a:srgbClr val="4BACC6">
                    <a:lumMod val="75000"/>
                  </a:srgbClr>
                </a:solidFill>
                <a:latin typeface="微软雅黑" pitchFamily="34" charset="-122"/>
                <a:ea typeface="微软雅黑" pitchFamily="34" charset="-122"/>
              </a:rPr>
              <a:t>SVM </a:t>
            </a:r>
            <a:r>
              <a:rPr lang="zh-CN" altLang="en-US" sz="1600">
                <a:solidFill>
                  <a:srgbClr val="4BACC6">
                    <a:lumMod val="75000"/>
                  </a:srgbClr>
                </a:solidFill>
                <a:latin typeface="微软雅黑" pitchFamily="34" charset="-122"/>
                <a:ea typeface="微软雅黑" pitchFamily="34" charset="-122"/>
              </a:rPr>
              <a:t>计算的过程</a:t>
            </a:r>
            <a:r>
              <a:rPr lang="zh-CN" altLang="en-US" sz="1600" smtClean="0">
                <a:solidFill>
                  <a:srgbClr val="4BACC6">
                    <a:lumMod val="75000"/>
                  </a:srgbClr>
                </a:solidFill>
                <a:latin typeface="微软雅黑" pitchFamily="34" charset="-122"/>
                <a:ea typeface="微软雅黑" pitchFamily="34" charset="-122"/>
              </a:rPr>
              <a:t>就是找超平面</a:t>
            </a:r>
            <a:r>
              <a:rPr lang="zh-CN" altLang="en-US" sz="1600">
                <a:solidFill>
                  <a:srgbClr val="4BACC6">
                    <a:lumMod val="75000"/>
                  </a:srgbClr>
                </a:solidFill>
                <a:latin typeface="微软雅黑" pitchFamily="34" charset="-122"/>
                <a:ea typeface="微软雅黑" pitchFamily="34" charset="-122"/>
              </a:rPr>
              <a:t>的过程，这个</a:t>
            </a:r>
            <a:r>
              <a:rPr lang="zh-CN" altLang="en-US" sz="1600" smtClean="0">
                <a:solidFill>
                  <a:srgbClr val="4BACC6">
                    <a:lumMod val="75000"/>
                  </a:srgbClr>
                </a:solidFill>
                <a:latin typeface="微软雅黑" pitchFamily="34" charset="-122"/>
                <a:ea typeface="微软雅黑" pitchFamily="34" charset="-122"/>
              </a:rPr>
              <a:t>超平面也就是 </a:t>
            </a:r>
            <a:r>
              <a:rPr lang="en-US" altLang="zh-CN" sz="1600" smtClean="0">
                <a:solidFill>
                  <a:srgbClr val="4BACC6">
                    <a:lumMod val="75000"/>
                  </a:srgbClr>
                </a:solidFill>
                <a:latin typeface="微软雅黑" pitchFamily="34" charset="-122"/>
                <a:ea typeface="微软雅黑" pitchFamily="34" charset="-122"/>
              </a:rPr>
              <a:t>SVM </a:t>
            </a:r>
            <a:r>
              <a:rPr lang="zh-CN" altLang="en-US" sz="1600">
                <a:solidFill>
                  <a:srgbClr val="4BACC6">
                    <a:lumMod val="75000"/>
                  </a:srgbClr>
                </a:solidFill>
                <a:latin typeface="微软雅黑" pitchFamily="34" charset="-122"/>
                <a:ea typeface="微软雅黑" pitchFamily="34" charset="-122"/>
              </a:rPr>
              <a:t>分类器</a:t>
            </a:r>
            <a:r>
              <a:rPr lang="zh-CN" altLang="en-US" sz="1600" smtClean="0">
                <a:solidFill>
                  <a:srgbClr val="4BACC6">
                    <a:lumMod val="75000"/>
                  </a:srgbClr>
                </a:solidFill>
                <a:latin typeface="微软雅黑" pitchFamily="34" charset="-122"/>
                <a:ea typeface="微软雅黑" pitchFamily="34" charset="-122"/>
              </a:rPr>
              <a:t>。对于前面的练习</a:t>
            </a:r>
            <a:r>
              <a:rPr lang="en-US" altLang="zh-CN" sz="1600" smtClean="0">
                <a:solidFill>
                  <a:srgbClr val="4BACC6">
                    <a:lumMod val="75000"/>
                  </a:srgbClr>
                </a:solidFill>
                <a:latin typeface="微软雅黑" pitchFamily="34" charset="-122"/>
                <a:ea typeface="微软雅黑" pitchFamily="34" charset="-122"/>
              </a:rPr>
              <a:t>1</a:t>
            </a:r>
            <a:r>
              <a:rPr lang="zh-CN" altLang="en-US" sz="1600" smtClean="0">
                <a:solidFill>
                  <a:srgbClr val="4BACC6">
                    <a:lumMod val="75000"/>
                  </a:srgbClr>
                </a:solidFill>
                <a:latin typeface="微软雅黑" pitchFamily="34" charset="-122"/>
                <a:ea typeface="微软雅黑" pitchFamily="34" charset="-122"/>
              </a:rPr>
              <a:t>存在一个问题，即在两色球中间的分隔线可以有很多条，究竟哪一条是最优的呢？</a:t>
            </a:r>
            <a:endParaRPr lang="en-US" altLang="zh-CN" sz="1600" smtClean="0">
              <a:solidFill>
                <a:srgbClr val="4BACC6">
                  <a:lumMod val="75000"/>
                </a:srgbClr>
              </a:solidFill>
              <a:latin typeface="微软雅黑" pitchFamily="34" charset="-122"/>
              <a:ea typeface="微软雅黑" pitchFamily="34" charset="-122"/>
            </a:endParaRPr>
          </a:p>
        </p:txBody>
      </p:sp>
      <p:sp>
        <p:nvSpPr>
          <p:cNvPr id="2" name="TextBox 1"/>
          <p:cNvSpPr txBox="1"/>
          <p:nvPr/>
        </p:nvSpPr>
        <p:spPr>
          <a:xfrm>
            <a:off x="4283968" y="2613801"/>
            <a:ext cx="4176465" cy="3785652"/>
          </a:xfrm>
          <a:prstGeom prst="rect">
            <a:avLst/>
          </a:prstGeom>
          <a:noFill/>
        </p:spPr>
        <p:txBody>
          <a:bodyPr wrap="square" rtlCol="0">
            <a:spAutoFit/>
          </a:bodyPr>
          <a:lstStyle/>
          <a:p>
            <a:pPr>
              <a:lnSpc>
                <a:spcPct val="150000"/>
              </a:lnSpc>
            </a:pPr>
            <a:r>
              <a:rPr lang="zh-CN" altLang="en-US" sz="1600">
                <a:solidFill>
                  <a:srgbClr val="4BACC6">
                    <a:lumMod val="75000"/>
                  </a:srgbClr>
                </a:solidFill>
                <a:latin typeface="微软雅黑" pitchFamily="34" charset="-122"/>
                <a:ea typeface="微软雅黑" pitchFamily="34" charset="-122"/>
              </a:rPr>
              <a:t>对于左图上的分隔线，</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明显优于</a:t>
            </a:r>
            <a:r>
              <a:rPr lang="en-US" altLang="zh-CN" sz="1600">
                <a:solidFill>
                  <a:srgbClr val="4BACC6">
                    <a:lumMod val="75000"/>
                  </a:srgbClr>
                </a:solidFill>
                <a:latin typeface="微软雅黑" pitchFamily="34" charset="-122"/>
                <a:ea typeface="微软雅黑" pitchFamily="34" charset="-122"/>
              </a:rPr>
              <a:t>A</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B</a:t>
            </a:r>
            <a:r>
              <a:rPr lang="zh-CN" altLang="en-US" sz="1600">
                <a:solidFill>
                  <a:srgbClr val="4BACC6">
                    <a:lumMod val="75000"/>
                  </a:srgbClr>
                </a:solidFill>
                <a:latin typeface="微软雅黑" pitchFamily="34" charset="-122"/>
                <a:ea typeface="微软雅黑" pitchFamily="34" charset="-122"/>
              </a:rPr>
              <a:t>，因为它的鲁棒性更好。那问题就</a:t>
            </a:r>
            <a:r>
              <a:rPr lang="zh-CN" altLang="en-US" sz="1600" smtClean="0">
                <a:solidFill>
                  <a:srgbClr val="4BACC6">
                    <a:lumMod val="75000"/>
                  </a:srgbClr>
                </a:solidFill>
                <a:latin typeface="微软雅黑" pitchFamily="34" charset="-122"/>
                <a:ea typeface="微软雅黑" pitchFamily="34" charset="-122"/>
              </a:rPr>
              <a:t>变成如何确定</a:t>
            </a:r>
            <a:r>
              <a:rPr lang="en-US" altLang="zh-CN" sz="1600">
                <a:solidFill>
                  <a:srgbClr val="4BACC6">
                    <a:lumMod val="75000"/>
                  </a:srgbClr>
                </a:solidFill>
                <a:latin typeface="微软雅黑" pitchFamily="34" charset="-122"/>
                <a:ea typeface="微软雅黑" pitchFamily="34" charset="-122"/>
              </a:rPr>
              <a:t>C</a:t>
            </a:r>
            <a:r>
              <a:rPr lang="zh-CN" altLang="en-US" sz="1600" smtClean="0">
                <a:solidFill>
                  <a:srgbClr val="4BACC6">
                    <a:lumMod val="75000"/>
                  </a:srgbClr>
                </a:solidFill>
                <a:latin typeface="微软雅黑" pitchFamily="34" charset="-122"/>
                <a:ea typeface="微软雅黑" pitchFamily="34" charset="-122"/>
              </a:rPr>
              <a:t>。对于二维平面来说，</a:t>
            </a:r>
            <a:r>
              <a:rPr lang="en-US" altLang="zh-CN" sz="1600" smtClean="0">
                <a:solidFill>
                  <a:srgbClr val="4BACC6">
                    <a:lumMod val="75000"/>
                  </a:srgbClr>
                </a:solidFill>
                <a:latin typeface="微软雅黑" pitchFamily="34" charset="-122"/>
                <a:ea typeface="微软雅黑" pitchFamily="34" charset="-122"/>
              </a:rPr>
              <a:t>C</a:t>
            </a:r>
            <a:r>
              <a:rPr lang="zh-CN" altLang="en-US" sz="1600" smtClean="0">
                <a:solidFill>
                  <a:srgbClr val="4BACC6">
                    <a:lumMod val="75000"/>
                  </a:srgbClr>
                </a:solidFill>
                <a:latin typeface="微软雅黑" pitchFamily="34" charset="-122"/>
                <a:ea typeface="微软雅黑" pitchFamily="34" charset="-122"/>
              </a:rPr>
              <a:t>是一条直线；对于二维以上的空间来说，</a:t>
            </a:r>
            <a:r>
              <a:rPr lang="en-US" altLang="zh-CN" sz="1600" smtClean="0">
                <a:solidFill>
                  <a:srgbClr val="4BACC6">
                    <a:lumMod val="75000"/>
                  </a:srgbClr>
                </a:solidFill>
                <a:latin typeface="微软雅黑" pitchFamily="34" charset="-122"/>
                <a:ea typeface="微软雅黑" pitchFamily="34" charset="-122"/>
              </a:rPr>
              <a:t>C</a:t>
            </a:r>
            <a:r>
              <a:rPr lang="zh-CN" altLang="en-US" sz="1600" smtClean="0">
                <a:solidFill>
                  <a:srgbClr val="4BACC6">
                    <a:lumMod val="75000"/>
                  </a:srgbClr>
                </a:solidFill>
                <a:latin typeface="微软雅黑" pitchFamily="34" charset="-122"/>
                <a:ea typeface="微软雅黑" pitchFamily="34" charset="-122"/>
              </a:rPr>
              <a:t>是一个平面。</a:t>
            </a:r>
            <a:r>
              <a:rPr lang="en-US" altLang="zh-CN" sz="1600" smtClean="0">
                <a:solidFill>
                  <a:srgbClr val="4BACC6">
                    <a:lumMod val="75000"/>
                  </a:srgbClr>
                </a:solidFill>
                <a:latin typeface="微软雅黑" pitchFamily="34" charset="-122"/>
                <a:ea typeface="微软雅黑" pitchFamily="34" charset="-122"/>
              </a:rPr>
              <a:t>A</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B</a:t>
            </a:r>
            <a:r>
              <a:rPr lang="zh-CN" altLang="en-US" sz="1600" smtClean="0">
                <a:solidFill>
                  <a:srgbClr val="4BACC6">
                    <a:lumMod val="75000"/>
                  </a:srgbClr>
                </a:solidFill>
                <a:latin typeface="微软雅黑" pitchFamily="34" charset="-122"/>
                <a:ea typeface="微软雅黑" pitchFamily="34" charset="-122"/>
              </a:rPr>
              <a:t>可视为</a:t>
            </a:r>
            <a:r>
              <a:rPr lang="en-US" altLang="zh-CN" sz="1600" smtClean="0">
                <a:solidFill>
                  <a:srgbClr val="4BACC6">
                    <a:lumMod val="75000"/>
                  </a:srgbClr>
                </a:solidFill>
                <a:latin typeface="微软雅黑" pitchFamily="34" charset="-122"/>
                <a:ea typeface="微软雅黑" pitchFamily="34" charset="-122"/>
              </a:rPr>
              <a:t>C</a:t>
            </a:r>
            <a:r>
              <a:rPr lang="zh-CN" altLang="en-US" sz="1600" smtClean="0">
                <a:solidFill>
                  <a:srgbClr val="4BACC6">
                    <a:lumMod val="75000"/>
                  </a:srgbClr>
                </a:solidFill>
                <a:latin typeface="微软雅黑" pitchFamily="34" charset="-122"/>
                <a:ea typeface="微软雅黑" pitchFamily="34" charset="-122"/>
              </a:rPr>
              <a:t>的两个边界位置，边界位置与最优决策面</a:t>
            </a:r>
            <a:r>
              <a:rPr lang="en-US" altLang="zh-CN" sz="1600" smtClean="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中间的距离称为分类间隔</a:t>
            </a:r>
            <a:r>
              <a:rPr lang="zh-CN" altLang="en-US" sz="1600" smtClean="0">
                <a:solidFill>
                  <a:srgbClr val="4BACC6">
                    <a:lumMod val="75000"/>
                  </a:srgbClr>
                </a:solidFill>
                <a:latin typeface="微软雅黑" pitchFamily="34" charset="-122"/>
                <a:ea typeface="微软雅黑" pitchFamily="34" charset="-122"/>
              </a:rPr>
              <a:t>。通过转动</a:t>
            </a:r>
            <a:r>
              <a:rPr lang="zh-CN" altLang="en-US" sz="1600">
                <a:solidFill>
                  <a:srgbClr val="4BACC6">
                    <a:lumMod val="75000"/>
                  </a:srgbClr>
                </a:solidFill>
                <a:latin typeface="微软雅黑" pitchFamily="34" charset="-122"/>
                <a:ea typeface="微软雅黑" pitchFamily="34" charset="-122"/>
              </a:rPr>
              <a:t>这个最优决策面</a:t>
            </a:r>
            <a:r>
              <a:rPr lang="zh-CN" altLang="en-US" sz="1600" smtClean="0">
                <a:solidFill>
                  <a:srgbClr val="4BACC6">
                    <a:lumMod val="75000"/>
                  </a:srgbClr>
                </a:solidFill>
                <a:latin typeface="微软雅黑" pitchFamily="34" charset="-122"/>
                <a:ea typeface="微软雅黑" pitchFamily="34" charset="-122"/>
              </a:rPr>
              <a:t>，可得到更多最</a:t>
            </a:r>
            <a:r>
              <a:rPr lang="zh-CN" altLang="en-US" sz="1600">
                <a:solidFill>
                  <a:srgbClr val="4BACC6">
                    <a:lumMod val="75000"/>
                  </a:srgbClr>
                </a:solidFill>
                <a:latin typeface="微软雅黑" pitchFamily="34" charset="-122"/>
                <a:ea typeface="微软雅黑" pitchFamily="34" charset="-122"/>
              </a:rPr>
              <a:t>优决策面。最优决策面的分类间隔可能是不同的</a:t>
            </a:r>
            <a:r>
              <a:rPr lang="zh-CN" altLang="en-US" sz="1600" smtClean="0">
                <a:solidFill>
                  <a:srgbClr val="4BACC6">
                    <a:lumMod val="75000"/>
                  </a:srgbClr>
                </a:solidFill>
                <a:latin typeface="微软雅黑" pitchFamily="34" charset="-122"/>
                <a:ea typeface="微软雅黑" pitchFamily="34" charset="-122"/>
              </a:rPr>
              <a:t>，那个</a:t>
            </a:r>
            <a:r>
              <a:rPr lang="zh-CN" altLang="en-US" sz="1600">
                <a:solidFill>
                  <a:srgbClr val="4BACC6">
                    <a:lumMod val="75000"/>
                  </a:srgbClr>
                </a:solidFill>
                <a:latin typeface="微软雅黑" pitchFamily="34" charset="-122"/>
                <a:ea typeface="微软雅黑" pitchFamily="34" charset="-122"/>
              </a:rPr>
              <a:t>拥有“最大间隔”（</a:t>
            </a:r>
            <a:r>
              <a:rPr lang="en-US" altLang="zh-CN" sz="1600">
                <a:solidFill>
                  <a:srgbClr val="4BACC6">
                    <a:lumMod val="75000"/>
                  </a:srgbClr>
                </a:solidFill>
                <a:latin typeface="微软雅黑" pitchFamily="34" charset="-122"/>
                <a:ea typeface="微软雅黑" pitchFamily="34" charset="-122"/>
              </a:rPr>
              <a:t>max margin</a:t>
            </a:r>
            <a:r>
              <a:rPr lang="zh-CN" altLang="en-US" sz="1600">
                <a:solidFill>
                  <a:srgbClr val="4BACC6">
                    <a:lumMod val="75000"/>
                  </a:srgbClr>
                </a:solidFill>
                <a:latin typeface="微软雅黑" pitchFamily="34" charset="-122"/>
                <a:ea typeface="微软雅黑" pitchFamily="34" charset="-122"/>
              </a:rPr>
              <a:t>）的决策面就是 </a:t>
            </a:r>
            <a:r>
              <a:rPr lang="en-US" altLang="zh-CN" sz="1600">
                <a:solidFill>
                  <a:srgbClr val="4BACC6">
                    <a:lumMod val="75000"/>
                  </a:srgbClr>
                </a:solidFill>
                <a:latin typeface="微软雅黑" pitchFamily="34" charset="-122"/>
                <a:ea typeface="微软雅黑" pitchFamily="34" charset="-122"/>
              </a:rPr>
              <a:t>SVM </a:t>
            </a:r>
            <a:r>
              <a:rPr lang="zh-CN" altLang="en-US" sz="1600">
                <a:solidFill>
                  <a:srgbClr val="4BACC6">
                    <a:lumMod val="75000"/>
                  </a:srgbClr>
                </a:solidFill>
                <a:latin typeface="微软雅黑" pitchFamily="34" charset="-122"/>
                <a:ea typeface="微软雅黑" pitchFamily="34" charset="-122"/>
              </a:rPr>
              <a:t>要找的</a:t>
            </a:r>
            <a:r>
              <a:rPr lang="zh-CN" altLang="en-US" sz="1600" smtClean="0">
                <a:solidFill>
                  <a:srgbClr val="4BACC6">
                    <a:lumMod val="75000"/>
                  </a:srgbClr>
                </a:solidFill>
                <a:latin typeface="微软雅黑" pitchFamily="34" charset="-122"/>
                <a:ea typeface="微软雅黑" pitchFamily="34" charset="-122"/>
              </a:rPr>
              <a:t>最优解。</a:t>
            </a:r>
            <a:endParaRPr lang="zh-CN" altLang="en-US" sz="1600">
              <a:solidFill>
                <a:srgbClr val="4BACC6">
                  <a:lumMod val="75000"/>
                </a:srgb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47465"/>
            <a:ext cx="3395311" cy="356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29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p:cTn id="12" dur="500" fill="hold"/>
                                        <p:tgtEl>
                                          <p:spTgt spid="3075"/>
                                        </p:tgtEl>
                                        <p:attrNameLst>
                                          <p:attrName>ppt_w</p:attrName>
                                        </p:attrNameLst>
                                      </p:cBhvr>
                                      <p:tavLst>
                                        <p:tav tm="0">
                                          <p:val>
                                            <p:fltVal val="0"/>
                                          </p:val>
                                        </p:tav>
                                        <p:tav tm="100000">
                                          <p:val>
                                            <p:strVal val="#ppt_w"/>
                                          </p:val>
                                        </p:tav>
                                      </p:tavLst>
                                    </p:anim>
                                    <p:anim calcmode="lin" valueType="num">
                                      <p:cBhvr>
                                        <p:cTn id="13" dur="500" fill="hold"/>
                                        <p:tgtEl>
                                          <p:spTgt spid="3075"/>
                                        </p:tgtEl>
                                        <p:attrNameLst>
                                          <p:attrName>ppt_h</p:attrName>
                                        </p:attrNameLst>
                                      </p:cBhvr>
                                      <p:tavLst>
                                        <p:tav tm="0">
                                          <p:val>
                                            <p:fltVal val="0"/>
                                          </p:val>
                                        </p:tav>
                                        <p:tav tm="100000">
                                          <p:val>
                                            <p:strVal val="#ppt_h"/>
                                          </p:val>
                                        </p:tav>
                                      </p:tavLst>
                                    </p:anim>
                                    <p:animEffect transition="in" filter="fade">
                                      <p:cBhvr>
                                        <p:cTn id="14" dur="500"/>
                                        <p:tgtEl>
                                          <p:spTgt spid="307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a:solidFill>
                  <a:schemeClr val="accent5">
                    <a:lumMod val="50000"/>
                  </a:schemeClr>
                </a:solidFill>
                <a:latin typeface="微软雅黑" pitchFamily="34" charset="-122"/>
                <a:ea typeface="微软雅黑" pitchFamily="34" charset="-122"/>
              </a:rPr>
              <a:t>—SVM </a:t>
            </a:r>
            <a:r>
              <a:rPr lang="zh-CN" altLang="en-US" b="1" smtClean="0">
                <a:solidFill>
                  <a:schemeClr val="accent5">
                    <a:lumMod val="50000"/>
                  </a:schemeClr>
                </a:solidFill>
                <a:latin typeface="微软雅黑" pitchFamily="34" charset="-122"/>
                <a:ea typeface="微软雅黑" pitchFamily="34" charset="-122"/>
              </a:rPr>
              <a:t>的分析流程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下图梳理了使用</a:t>
            </a:r>
            <a:r>
              <a:rPr lang="en-US" altLang="zh-CN" sz="1600" smtClean="0">
                <a:solidFill>
                  <a:srgbClr val="4BACC6">
                    <a:lumMod val="75000"/>
                  </a:srgbClr>
                </a:solidFill>
                <a:latin typeface="微软雅黑" pitchFamily="34" charset="-122"/>
                <a:ea typeface="微软雅黑" pitchFamily="34" charset="-122"/>
              </a:rPr>
              <a:t>sklearn</a:t>
            </a:r>
            <a:r>
              <a:rPr lang="zh-CN" altLang="en-US" sz="1600" smtClean="0">
                <a:solidFill>
                  <a:srgbClr val="4BACC6">
                    <a:lumMod val="75000"/>
                  </a:srgbClr>
                </a:solidFill>
                <a:latin typeface="微软雅黑" pitchFamily="34" charset="-122"/>
                <a:ea typeface="微软雅黑" pitchFamily="34" charset="-122"/>
              </a:rPr>
              <a:t>程序库进行</a:t>
            </a:r>
            <a:r>
              <a:rPr lang="en-US" altLang="zh-CN" sz="1600" smtClean="0">
                <a:solidFill>
                  <a:srgbClr val="4BACC6">
                    <a:lumMod val="75000"/>
                  </a:srgbClr>
                </a:solidFill>
                <a:latin typeface="微软雅黑" pitchFamily="34" charset="-122"/>
                <a:ea typeface="微软雅黑" pitchFamily="34" charset="-122"/>
              </a:rPr>
              <a:t>SVM</a:t>
            </a:r>
            <a:r>
              <a:rPr lang="zh-CN" altLang="en-US" sz="1600" smtClean="0">
                <a:solidFill>
                  <a:srgbClr val="4BACC6">
                    <a:lumMod val="75000"/>
                  </a:srgbClr>
                </a:solidFill>
                <a:latin typeface="微软雅黑" pitchFamily="34" charset="-122"/>
                <a:ea typeface="微软雅黑" pitchFamily="34" charset="-122"/>
              </a:rPr>
              <a:t>分析的流程：</a:t>
            </a:r>
            <a:endParaRPr lang="en-US" altLang="zh-CN" sz="1600">
              <a:solidFill>
                <a:srgbClr val="4BACC6">
                  <a:lumMod val="75000"/>
                </a:srgbClr>
              </a:solidFill>
              <a:latin typeface="微软雅黑" pitchFamily="34" charset="-122"/>
              <a:ea typeface="微软雅黑" pitchFamily="34" charset="-122"/>
            </a:endParaRPr>
          </a:p>
        </p:txBody>
      </p:sp>
      <p:pic>
        <p:nvPicPr>
          <p:cNvPr id="6" name="Picture 2" descr="https://static001.geekbang.org/resource/image/79/82/797fe646ae4668139600fca2c50c52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4864"/>
            <a:ext cx="82296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23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SVC </a:t>
            </a:r>
            <a:r>
              <a:rPr lang="zh-CN" altLang="en-US" sz="1600">
                <a:solidFill>
                  <a:srgbClr val="4BACC6">
                    <a:lumMod val="75000"/>
                  </a:srgbClr>
                </a:solidFill>
                <a:latin typeface="微软雅黑" pitchFamily="34" charset="-122"/>
                <a:ea typeface="微软雅黑" pitchFamily="34" charset="-122"/>
              </a:rPr>
              <a:t>的构造函数：</a:t>
            </a:r>
            <a:r>
              <a:rPr lang="en-US" altLang="zh-CN" sz="1600">
                <a:solidFill>
                  <a:srgbClr val="4BACC6">
                    <a:lumMod val="75000"/>
                  </a:srgbClr>
                </a:solidFill>
                <a:latin typeface="微软雅黑" pitchFamily="34" charset="-122"/>
                <a:ea typeface="微软雅黑" pitchFamily="34" charset="-122"/>
              </a:rPr>
              <a:t>model = svm.SVC(kernel=‘rbf’, C=1.0, gamma=‘auto</a:t>
            </a:r>
            <a:r>
              <a:rPr lang="en-US" altLang="zh-CN"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。参数 </a:t>
            </a:r>
            <a:r>
              <a:rPr lang="en-US" altLang="zh-CN" sz="1600">
                <a:solidFill>
                  <a:srgbClr val="4BACC6">
                    <a:lumMod val="75000"/>
                  </a:srgbClr>
                </a:solidFill>
                <a:latin typeface="微软雅黑" pitchFamily="34" charset="-122"/>
                <a:ea typeface="微软雅黑" pitchFamily="34" charset="-122"/>
              </a:rPr>
              <a:t>C </a:t>
            </a:r>
            <a:r>
              <a:rPr lang="zh-CN" altLang="en-US" sz="1600">
                <a:solidFill>
                  <a:srgbClr val="4BACC6">
                    <a:lumMod val="75000"/>
                  </a:srgbClr>
                </a:solidFill>
                <a:latin typeface="微软雅黑" pitchFamily="34" charset="-122"/>
                <a:ea typeface="微软雅黑" pitchFamily="34" charset="-122"/>
              </a:rPr>
              <a:t>代表目标函数的惩罚系数，惩罚系数指的是分错样本时的惩罚程度，默认情况下为 </a:t>
            </a:r>
            <a:r>
              <a:rPr lang="en-US" altLang="zh-CN" sz="1600">
                <a:solidFill>
                  <a:srgbClr val="4BACC6">
                    <a:lumMod val="75000"/>
                  </a:srgbClr>
                </a:solidFill>
                <a:latin typeface="微软雅黑" pitchFamily="34" charset="-122"/>
                <a:ea typeface="微软雅黑" pitchFamily="34" charset="-122"/>
              </a:rPr>
              <a:t>1.0</a:t>
            </a:r>
            <a:r>
              <a:rPr lang="zh-CN" altLang="en-US" sz="1600">
                <a:solidFill>
                  <a:srgbClr val="4BACC6">
                    <a:lumMod val="75000"/>
                  </a:srgbClr>
                </a:solidFill>
                <a:latin typeface="微软雅黑" pitchFamily="34" charset="-122"/>
                <a:ea typeface="微软雅黑" pitchFamily="34" charset="-122"/>
              </a:rPr>
              <a:t>。当 </a:t>
            </a:r>
            <a:r>
              <a:rPr lang="en-US" altLang="zh-CN" sz="1600">
                <a:solidFill>
                  <a:srgbClr val="4BACC6">
                    <a:lumMod val="75000"/>
                  </a:srgbClr>
                </a:solidFill>
                <a:latin typeface="微软雅黑" pitchFamily="34" charset="-122"/>
                <a:ea typeface="微软雅黑" pitchFamily="34" charset="-122"/>
              </a:rPr>
              <a:t>C </a:t>
            </a:r>
            <a:r>
              <a:rPr lang="zh-CN" altLang="en-US" sz="1600">
                <a:solidFill>
                  <a:srgbClr val="4BACC6">
                    <a:lumMod val="75000"/>
                  </a:srgbClr>
                </a:solidFill>
                <a:latin typeface="微软雅黑" pitchFamily="34" charset="-122"/>
                <a:ea typeface="微软雅黑" pitchFamily="34" charset="-122"/>
              </a:rPr>
              <a:t>越大的时候，分类器的准确性越高，但同样容错率会越低，泛化能力会变差。相反，</a:t>
            </a:r>
            <a:r>
              <a:rPr lang="en-US" altLang="zh-CN" sz="1600">
                <a:solidFill>
                  <a:srgbClr val="4BACC6">
                    <a:lumMod val="75000"/>
                  </a:srgbClr>
                </a:solidFill>
                <a:latin typeface="微软雅黑" pitchFamily="34" charset="-122"/>
                <a:ea typeface="微软雅黑" pitchFamily="34" charset="-122"/>
              </a:rPr>
              <a:t>C </a:t>
            </a:r>
            <a:r>
              <a:rPr lang="zh-CN" altLang="en-US" sz="1600">
                <a:solidFill>
                  <a:srgbClr val="4BACC6">
                    <a:lumMod val="75000"/>
                  </a:srgbClr>
                </a:solidFill>
                <a:latin typeface="微软雅黑" pitchFamily="34" charset="-122"/>
                <a:ea typeface="微软雅黑" pitchFamily="34" charset="-122"/>
              </a:rPr>
              <a:t>越小，泛化能力越强，但是准确性会降低。参数 </a:t>
            </a:r>
            <a:r>
              <a:rPr lang="en-US" altLang="zh-CN" sz="1600">
                <a:solidFill>
                  <a:srgbClr val="4BACC6">
                    <a:lumMod val="75000"/>
                  </a:srgbClr>
                </a:solidFill>
                <a:latin typeface="微软雅黑" pitchFamily="34" charset="-122"/>
                <a:ea typeface="微软雅黑" pitchFamily="34" charset="-122"/>
              </a:rPr>
              <a:t>gamma </a:t>
            </a:r>
            <a:r>
              <a:rPr lang="zh-CN" altLang="en-US" sz="1600">
                <a:solidFill>
                  <a:srgbClr val="4BACC6">
                    <a:lumMod val="75000"/>
                  </a:srgbClr>
                </a:solidFill>
                <a:latin typeface="微软雅黑" pitchFamily="34" charset="-122"/>
                <a:ea typeface="微软雅黑" pitchFamily="34" charset="-122"/>
              </a:rPr>
              <a:t>代表核函数的系数，默认为样本特征数的倒数，即 </a:t>
            </a:r>
            <a:r>
              <a:rPr lang="en-US" altLang="zh-CN" sz="1600">
                <a:solidFill>
                  <a:srgbClr val="4BACC6">
                    <a:lumMod val="75000"/>
                  </a:srgbClr>
                </a:solidFill>
                <a:latin typeface="微软雅黑" pitchFamily="34" charset="-122"/>
                <a:ea typeface="微软雅黑" pitchFamily="34" charset="-122"/>
              </a:rPr>
              <a:t>gamma = 1 / n_features</a:t>
            </a:r>
            <a:r>
              <a:rPr lang="zh-CN" altLang="en-US" sz="1600" smtClean="0">
                <a:solidFill>
                  <a:srgbClr val="4BACC6">
                    <a:lumMod val="75000"/>
                  </a:srgbClr>
                </a:solidFill>
                <a:latin typeface="微软雅黑" pitchFamily="34" charset="-122"/>
                <a:ea typeface="微软雅黑" pitchFamily="34" charset="-122"/>
              </a:rPr>
              <a:t>。创建好分类器后，分别使用模型中的</a:t>
            </a:r>
            <a:r>
              <a:rPr lang="en-US" altLang="zh-CN" sz="1600" smtClean="0">
                <a:solidFill>
                  <a:srgbClr val="4BACC6">
                    <a:lumMod val="75000"/>
                  </a:srgbClr>
                </a:solidFill>
                <a:latin typeface="微软雅黑" pitchFamily="34" charset="-122"/>
                <a:ea typeface="微软雅黑" pitchFamily="34" charset="-122"/>
              </a:rPr>
              <a:t>fit</a:t>
            </a:r>
            <a:r>
              <a:rPr lang="zh-CN" altLang="en-US" sz="1600" smtClean="0">
                <a:solidFill>
                  <a:srgbClr val="4BACC6">
                    <a:lumMod val="75000"/>
                  </a:srgbClr>
                </a:solidFill>
                <a:latin typeface="微软雅黑" pitchFamily="34" charset="-122"/>
                <a:ea typeface="微软雅黑" pitchFamily="34" charset="-122"/>
              </a:rPr>
              <a:t>和</a:t>
            </a:r>
            <a:r>
              <a:rPr lang="en-US" altLang="zh-CN" sz="1600" smtClean="0">
                <a:solidFill>
                  <a:srgbClr val="4BACC6">
                    <a:lumMod val="75000"/>
                  </a:srgbClr>
                </a:solidFill>
                <a:latin typeface="微软雅黑" pitchFamily="34" charset="-122"/>
                <a:ea typeface="微软雅黑" pitchFamily="34" charset="-122"/>
              </a:rPr>
              <a:t>predict</a:t>
            </a:r>
            <a:r>
              <a:rPr lang="zh-CN" altLang="en-US" sz="1600" smtClean="0">
                <a:solidFill>
                  <a:srgbClr val="4BACC6">
                    <a:lumMod val="75000"/>
                  </a:srgbClr>
                </a:solidFill>
                <a:latin typeface="微软雅黑" pitchFamily="34" charset="-122"/>
                <a:ea typeface="微软雅黑" pitchFamily="34" charset="-122"/>
              </a:rPr>
              <a:t>函数进行训练和预测。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下面使用</a:t>
            </a:r>
            <a:r>
              <a:rPr lang="en-US" altLang="zh-CN" sz="1600" smtClean="0">
                <a:solidFill>
                  <a:srgbClr val="4BACC6">
                    <a:lumMod val="75000"/>
                  </a:srgbClr>
                </a:solidFill>
                <a:latin typeface="微软雅黑" pitchFamily="34" charset="-122"/>
                <a:ea typeface="微软雅黑" pitchFamily="34" charset="-122"/>
              </a:rPr>
              <a:t>SVC</a:t>
            </a:r>
            <a:r>
              <a:rPr lang="zh-CN" altLang="en-US" sz="1600" smtClean="0">
                <a:solidFill>
                  <a:srgbClr val="4BACC6">
                    <a:lumMod val="75000"/>
                  </a:srgbClr>
                </a:solidFill>
                <a:latin typeface="微软雅黑" pitchFamily="34" charset="-122"/>
                <a:ea typeface="微软雅黑" pitchFamily="34" charset="-122"/>
              </a:rPr>
              <a:t>算法</a:t>
            </a:r>
            <a:r>
              <a:rPr lang="zh-CN" altLang="en-US" sz="1600">
                <a:solidFill>
                  <a:srgbClr val="4BACC6">
                    <a:lumMod val="75000"/>
                  </a:srgbClr>
                </a:solidFill>
                <a:latin typeface="微软雅黑" pitchFamily="34" charset="-122"/>
                <a:ea typeface="微软雅黑" pitchFamily="34" charset="-122"/>
              </a:rPr>
              <a:t>针对美国威斯康星州的乳腺癌诊断数据集</a:t>
            </a:r>
            <a:r>
              <a:rPr lang="zh-CN" altLang="en-US" sz="1600" smtClean="0">
                <a:solidFill>
                  <a:srgbClr val="4BACC6">
                    <a:lumMod val="75000"/>
                  </a:srgbClr>
                </a:solidFill>
                <a:latin typeface="微软雅黑" pitchFamily="34" charset="-122"/>
                <a:ea typeface="微软雅黑" pitchFamily="34" charset="-122"/>
              </a:rPr>
              <a:t>进行分析。该数据集为患者</a:t>
            </a:r>
            <a:r>
              <a:rPr lang="zh-CN" altLang="en-US" sz="1600">
                <a:solidFill>
                  <a:srgbClr val="4BACC6">
                    <a:lumMod val="75000"/>
                  </a:srgbClr>
                </a:solidFill>
                <a:latin typeface="微软雅黑" pitchFamily="34" charset="-122"/>
                <a:ea typeface="微软雅黑" pitchFamily="34" charset="-122"/>
              </a:rPr>
              <a:t>乳腺肿块经过细针穿刺 </a:t>
            </a:r>
            <a:r>
              <a:rPr lang="en-US" altLang="zh-CN" sz="1600">
                <a:solidFill>
                  <a:srgbClr val="4BACC6">
                    <a:lumMod val="75000"/>
                  </a:srgbClr>
                </a:solidFill>
                <a:latin typeface="微软雅黑" pitchFamily="34" charset="-122"/>
                <a:ea typeface="微软雅黑" pitchFamily="34" charset="-122"/>
              </a:rPr>
              <a:t>(FNA) </a:t>
            </a:r>
            <a:r>
              <a:rPr lang="zh-CN" altLang="en-US" sz="1600">
                <a:solidFill>
                  <a:srgbClr val="4BACC6">
                    <a:lumMod val="75000"/>
                  </a:srgbClr>
                </a:solidFill>
                <a:latin typeface="微软雅黑" pitchFamily="34" charset="-122"/>
                <a:ea typeface="微软雅黑" pitchFamily="34" charset="-122"/>
              </a:rPr>
              <a:t>后的数字化图像，并且对这些数字图像进行了特征提取</a:t>
            </a:r>
            <a:r>
              <a:rPr lang="zh-CN" altLang="en-US" sz="1600" smtClean="0">
                <a:solidFill>
                  <a:srgbClr val="4BACC6">
                    <a:lumMod val="75000"/>
                  </a:srgbClr>
                </a:solidFill>
                <a:latin typeface="微软雅黑" pitchFamily="34" charset="-122"/>
                <a:ea typeface="微软雅黑" pitchFamily="34" charset="-122"/>
              </a:rPr>
              <a:t>，各特征含义为：</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48125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94" y="1700808"/>
            <a:ext cx="5834612" cy="467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195" y="1700808"/>
            <a:ext cx="5653610" cy="479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77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2"/>
                                        </p:tgtEl>
                                        <p:attrNameLst>
                                          <p:attrName>ppt_w</p:attrName>
                                        </p:attrNameLst>
                                      </p:cBhvr>
                                      <p:tavLst>
                                        <p:tav tm="0">
                                          <p:val>
                                            <p:strVal val="ppt_w"/>
                                          </p:val>
                                        </p:tav>
                                        <p:tav tm="100000">
                                          <p:val>
                                            <p:fltVal val="0"/>
                                          </p:val>
                                        </p:tav>
                                      </p:tavLst>
                                    </p:anim>
                                    <p:anim calcmode="lin" valueType="num">
                                      <p:cBhvr>
                                        <p:cTn id="14" dur="500"/>
                                        <p:tgtEl>
                                          <p:spTgt spid="2052"/>
                                        </p:tgtEl>
                                        <p:attrNameLst>
                                          <p:attrName>ppt_h</p:attrName>
                                        </p:attrNameLst>
                                      </p:cBhvr>
                                      <p:tavLst>
                                        <p:tav tm="0">
                                          <p:val>
                                            <p:strVal val="ppt_h"/>
                                          </p:val>
                                        </p:tav>
                                        <p:tav tm="100000">
                                          <p:val>
                                            <p:fltVal val="0"/>
                                          </p:val>
                                        </p:tav>
                                      </p:tavLst>
                                    </p:anim>
                                    <p:animEffect transition="out" filter="fade">
                                      <p:cBhvr>
                                        <p:cTn id="15" dur="500"/>
                                        <p:tgtEl>
                                          <p:spTgt spid="2052"/>
                                        </p:tgtEl>
                                      </p:cBhvr>
                                    </p:animEffect>
                                    <p:set>
                                      <p:cBhvr>
                                        <p:cTn id="16" dur="1" fill="hold">
                                          <p:stCondLst>
                                            <p:cond delay="499"/>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3"/>
                                        </p:tgtEl>
                                        <p:attrNameLst>
                                          <p:attrName>style.visibility</p:attrName>
                                        </p:attrNameLst>
                                      </p:cBhvr>
                                      <p:to>
                                        <p:strVal val="visible"/>
                                      </p:to>
                                    </p:set>
                                    <p:anim calcmode="lin" valueType="num">
                                      <p:cBhvr>
                                        <p:cTn id="21" dur="500" fill="hold"/>
                                        <p:tgtEl>
                                          <p:spTgt spid="2053"/>
                                        </p:tgtEl>
                                        <p:attrNameLst>
                                          <p:attrName>ppt_w</p:attrName>
                                        </p:attrNameLst>
                                      </p:cBhvr>
                                      <p:tavLst>
                                        <p:tav tm="0">
                                          <p:val>
                                            <p:fltVal val="0"/>
                                          </p:val>
                                        </p:tav>
                                        <p:tav tm="100000">
                                          <p:val>
                                            <p:strVal val="#ppt_w"/>
                                          </p:val>
                                        </p:tav>
                                      </p:tavLst>
                                    </p:anim>
                                    <p:anim calcmode="lin" valueType="num">
                                      <p:cBhvr>
                                        <p:cTn id="22" dur="500" fill="hold"/>
                                        <p:tgtEl>
                                          <p:spTgt spid="2053"/>
                                        </p:tgtEl>
                                        <p:attrNameLst>
                                          <p:attrName>ppt_h</p:attrName>
                                        </p:attrNameLst>
                                      </p:cBhvr>
                                      <p:tavLst>
                                        <p:tav tm="0">
                                          <p:val>
                                            <p:fltVal val="0"/>
                                          </p:val>
                                        </p:tav>
                                        <p:tav tm="100000">
                                          <p:val>
                                            <p:strVal val="#ppt_h"/>
                                          </p:val>
                                        </p:tav>
                                      </p:tavLst>
                                    </p:anim>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该数据包含 </a:t>
            </a:r>
            <a:r>
              <a:rPr lang="en-US" altLang="zh-CN" sz="1600">
                <a:solidFill>
                  <a:srgbClr val="4BACC6">
                    <a:lumMod val="75000"/>
                  </a:srgbClr>
                </a:solidFill>
                <a:latin typeface="微软雅黑" pitchFamily="34" charset="-122"/>
                <a:ea typeface="微软雅黑" pitchFamily="34" charset="-122"/>
              </a:rPr>
              <a:t>569 </a:t>
            </a:r>
            <a:r>
              <a:rPr lang="zh-CN" altLang="en-US" sz="1600">
                <a:solidFill>
                  <a:srgbClr val="4BACC6">
                    <a:lumMod val="75000"/>
                  </a:srgbClr>
                </a:solidFill>
                <a:latin typeface="微软雅黑" pitchFamily="34" charset="-122"/>
                <a:ea typeface="微软雅黑" pitchFamily="34" charset="-122"/>
              </a:rPr>
              <a:t>个</a:t>
            </a:r>
            <a:r>
              <a:rPr lang="zh-CN" altLang="en-US" sz="1600" smtClean="0">
                <a:solidFill>
                  <a:srgbClr val="4BACC6">
                    <a:lumMod val="75000"/>
                  </a:srgbClr>
                </a:solidFill>
                <a:latin typeface="微软雅黑" pitchFamily="34" charset="-122"/>
                <a:ea typeface="微软雅黑" pitchFamily="34" charset="-122"/>
              </a:rPr>
              <a:t>患者，其中有 </a:t>
            </a:r>
            <a:r>
              <a:rPr lang="en-US" altLang="zh-CN" sz="1600">
                <a:solidFill>
                  <a:srgbClr val="4BACC6">
                    <a:lumMod val="75000"/>
                  </a:srgbClr>
                </a:solidFill>
                <a:latin typeface="微软雅黑" pitchFamily="34" charset="-122"/>
                <a:ea typeface="微软雅黑" pitchFamily="34" charset="-122"/>
              </a:rPr>
              <a:t>357 </a:t>
            </a:r>
            <a:r>
              <a:rPr lang="zh-CN" altLang="en-US" sz="1600">
                <a:solidFill>
                  <a:srgbClr val="4BACC6">
                    <a:lumMod val="75000"/>
                  </a:srgbClr>
                </a:solidFill>
                <a:latin typeface="微软雅黑" pitchFamily="34" charset="-122"/>
                <a:ea typeface="微软雅黑" pitchFamily="34" charset="-122"/>
              </a:rPr>
              <a:t>个是良性，</a:t>
            </a:r>
            <a:r>
              <a:rPr lang="en-US" altLang="zh-CN" sz="1600">
                <a:solidFill>
                  <a:srgbClr val="4BACC6">
                    <a:lumMod val="75000"/>
                  </a:srgbClr>
                </a:solidFill>
                <a:latin typeface="微软雅黑" pitchFamily="34" charset="-122"/>
                <a:ea typeface="微软雅黑" pitchFamily="34" charset="-122"/>
              </a:rPr>
              <a:t>212 </a:t>
            </a:r>
            <a:r>
              <a:rPr lang="zh-CN" altLang="en-US" sz="1600">
                <a:solidFill>
                  <a:srgbClr val="4BACC6">
                    <a:lumMod val="75000"/>
                  </a:srgbClr>
                </a:solidFill>
                <a:latin typeface="微软雅黑" pitchFamily="34" charset="-122"/>
                <a:ea typeface="微软雅黑" pitchFamily="34" charset="-122"/>
              </a:rPr>
              <a:t>个是</a:t>
            </a:r>
            <a:r>
              <a:rPr lang="zh-CN" altLang="en-US" sz="1600" smtClean="0">
                <a:solidFill>
                  <a:srgbClr val="4BACC6">
                    <a:lumMod val="75000"/>
                  </a:srgbClr>
                </a:solidFill>
                <a:latin typeface="微软雅黑" pitchFamily="34" charset="-122"/>
                <a:ea typeface="微软雅黑" pitchFamily="34" charset="-122"/>
              </a:rPr>
              <a:t>恶性。其中，</a:t>
            </a:r>
            <a:r>
              <a:rPr lang="en-US" altLang="zh-CN" sz="1600" smtClean="0">
                <a:solidFill>
                  <a:srgbClr val="4BACC6">
                    <a:lumMod val="75000"/>
                  </a:srgbClr>
                </a:solidFill>
                <a:latin typeface="微软雅黑" pitchFamily="34" charset="-122"/>
                <a:ea typeface="微软雅黑" pitchFamily="34" charset="-122"/>
              </a:rPr>
              <a:t>mean </a:t>
            </a:r>
            <a:r>
              <a:rPr lang="zh-CN" altLang="en-US" sz="1600">
                <a:solidFill>
                  <a:srgbClr val="4BACC6">
                    <a:lumMod val="75000"/>
                  </a:srgbClr>
                </a:solidFill>
                <a:latin typeface="微软雅黑" pitchFamily="34" charset="-122"/>
                <a:ea typeface="微软雅黑" pitchFamily="34" charset="-122"/>
              </a:rPr>
              <a:t>代表平均值，</a:t>
            </a:r>
            <a:r>
              <a:rPr lang="en-US" altLang="zh-CN" sz="1600">
                <a:solidFill>
                  <a:srgbClr val="4BACC6">
                    <a:lumMod val="75000"/>
                  </a:srgbClr>
                </a:solidFill>
                <a:latin typeface="微软雅黑" pitchFamily="34" charset="-122"/>
                <a:ea typeface="微软雅黑" pitchFamily="34" charset="-122"/>
              </a:rPr>
              <a:t>se </a:t>
            </a:r>
            <a:r>
              <a:rPr lang="zh-CN" altLang="en-US" sz="1600">
                <a:solidFill>
                  <a:srgbClr val="4BACC6">
                    <a:lumMod val="75000"/>
                  </a:srgbClr>
                </a:solidFill>
                <a:latin typeface="微软雅黑" pitchFamily="34" charset="-122"/>
                <a:ea typeface="微软雅黑" pitchFamily="34" charset="-122"/>
              </a:rPr>
              <a:t>代表标准差，</a:t>
            </a:r>
            <a:r>
              <a:rPr lang="en-US" altLang="zh-CN" sz="1600">
                <a:solidFill>
                  <a:srgbClr val="4BACC6">
                    <a:lumMod val="75000"/>
                  </a:srgbClr>
                </a:solidFill>
                <a:latin typeface="微软雅黑" pitchFamily="34" charset="-122"/>
                <a:ea typeface="微软雅黑" pitchFamily="34" charset="-122"/>
              </a:rPr>
              <a:t>worst </a:t>
            </a:r>
            <a:r>
              <a:rPr lang="zh-CN" altLang="en-US" sz="1600">
                <a:solidFill>
                  <a:srgbClr val="4BACC6">
                    <a:lumMod val="75000"/>
                  </a:srgbClr>
                </a:solidFill>
                <a:latin typeface="微软雅黑" pitchFamily="34" charset="-122"/>
                <a:ea typeface="微软雅黑" pitchFamily="34" charset="-122"/>
              </a:rPr>
              <a:t>代表最大值（</a:t>
            </a:r>
            <a:r>
              <a:rPr lang="en-US" altLang="zh-CN" sz="1600">
                <a:solidFill>
                  <a:srgbClr val="4BACC6">
                    <a:lumMod val="75000"/>
                  </a:srgbClr>
                </a:solidFill>
                <a:latin typeface="微软雅黑" pitchFamily="34" charset="-122"/>
                <a:ea typeface="微软雅黑" pitchFamily="34" charset="-122"/>
              </a:rPr>
              <a:t>3 </a:t>
            </a:r>
            <a:r>
              <a:rPr lang="zh-CN" altLang="en-US" sz="1600">
                <a:solidFill>
                  <a:srgbClr val="4BACC6">
                    <a:lumMod val="75000"/>
                  </a:srgbClr>
                </a:solidFill>
                <a:latin typeface="微软雅黑" pitchFamily="34" charset="-122"/>
                <a:ea typeface="微软雅黑" pitchFamily="34" charset="-122"/>
              </a:rPr>
              <a:t>个最大值的平均值）。每张图像都计算了相应的特征，得出</a:t>
            </a:r>
            <a:r>
              <a:rPr lang="zh-CN" altLang="en-US" sz="1600" smtClean="0">
                <a:solidFill>
                  <a:srgbClr val="4BACC6">
                    <a:lumMod val="75000"/>
                  </a:srgbClr>
                </a:solidFill>
                <a:latin typeface="微软雅黑" pitchFamily="34" charset="-122"/>
                <a:ea typeface="微软雅黑" pitchFamily="34" charset="-122"/>
              </a:rPr>
              <a:t>了 </a:t>
            </a:r>
            <a:r>
              <a:rPr lang="en-US" altLang="zh-CN" sz="1600">
                <a:solidFill>
                  <a:srgbClr val="4BACC6">
                    <a:lumMod val="75000"/>
                  </a:srgbClr>
                </a:solidFill>
                <a:latin typeface="微软雅黑" pitchFamily="34" charset="-122"/>
                <a:ea typeface="微软雅黑" pitchFamily="34" charset="-122"/>
              </a:rPr>
              <a:t>30 </a:t>
            </a:r>
            <a:r>
              <a:rPr lang="zh-CN" altLang="en-US" sz="1600">
                <a:solidFill>
                  <a:srgbClr val="4BACC6">
                    <a:lumMod val="75000"/>
                  </a:srgbClr>
                </a:solidFill>
                <a:latin typeface="微软雅黑" pitchFamily="34" charset="-122"/>
                <a:ea typeface="微软雅黑" pitchFamily="34" charset="-122"/>
              </a:rPr>
              <a:t>个特征值（不包括 </a:t>
            </a:r>
            <a:r>
              <a:rPr lang="en-US" altLang="zh-CN" sz="1600">
                <a:solidFill>
                  <a:srgbClr val="4BACC6">
                    <a:lumMod val="75000"/>
                  </a:srgbClr>
                </a:solidFill>
                <a:latin typeface="微软雅黑" pitchFamily="34" charset="-122"/>
                <a:ea typeface="微软雅黑" pitchFamily="34" charset="-122"/>
              </a:rPr>
              <a:t>ID </a:t>
            </a:r>
            <a:r>
              <a:rPr lang="zh-CN" altLang="en-US" sz="1600">
                <a:solidFill>
                  <a:srgbClr val="4BACC6">
                    <a:lumMod val="75000"/>
                  </a:srgbClr>
                </a:solidFill>
                <a:latin typeface="微软雅黑" pitchFamily="34" charset="-122"/>
                <a:ea typeface="微软雅黑" pitchFamily="34" charset="-122"/>
              </a:rPr>
              <a:t>字段和分类标识结果字段 </a:t>
            </a:r>
            <a:r>
              <a:rPr lang="en-US" altLang="zh-CN" sz="1600">
                <a:solidFill>
                  <a:srgbClr val="4BACC6">
                    <a:lumMod val="75000"/>
                  </a:srgbClr>
                </a:solidFill>
                <a:latin typeface="微软雅黑" pitchFamily="34" charset="-122"/>
                <a:ea typeface="微软雅黑" pitchFamily="34" charset="-122"/>
              </a:rPr>
              <a:t>diagnosis</a:t>
            </a:r>
            <a:r>
              <a:rPr lang="zh-CN" altLang="en-US" sz="1600">
                <a:solidFill>
                  <a:srgbClr val="4BACC6">
                    <a:lumMod val="75000"/>
                  </a:srgbClr>
                </a:solidFill>
                <a:latin typeface="微软雅黑" pitchFamily="34" charset="-122"/>
                <a:ea typeface="微软雅黑" pitchFamily="34" charset="-122"/>
              </a:rPr>
              <a:t>），实际上是 </a:t>
            </a:r>
            <a:r>
              <a:rPr lang="en-US" altLang="zh-CN" sz="1600">
                <a:solidFill>
                  <a:srgbClr val="4BACC6">
                    <a:lumMod val="75000"/>
                  </a:srgbClr>
                </a:solidFill>
                <a:latin typeface="微软雅黑" pitchFamily="34" charset="-122"/>
                <a:ea typeface="微软雅黑" pitchFamily="34" charset="-122"/>
              </a:rPr>
              <a:t>10 </a:t>
            </a:r>
            <a:r>
              <a:rPr lang="zh-CN" altLang="en-US" sz="1600">
                <a:solidFill>
                  <a:srgbClr val="4BACC6">
                    <a:lumMod val="75000"/>
                  </a:srgbClr>
                </a:solidFill>
                <a:latin typeface="微软雅黑" pitchFamily="34" charset="-122"/>
                <a:ea typeface="微软雅黑" pitchFamily="34" charset="-122"/>
              </a:rPr>
              <a:t>个特征值（</a:t>
            </a:r>
            <a:r>
              <a:rPr lang="en-US" altLang="zh-CN" sz="1600">
                <a:solidFill>
                  <a:srgbClr val="4BACC6">
                    <a:lumMod val="75000"/>
                  </a:srgbClr>
                </a:solidFill>
                <a:latin typeface="微软雅黑" pitchFamily="34" charset="-122"/>
                <a:ea typeface="微软雅黑" pitchFamily="34" charset="-122"/>
              </a:rPr>
              <a:t>radius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texture</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perimeter</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area</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smoothness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compactness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concavity</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concave points</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symmetry </a:t>
            </a:r>
            <a:r>
              <a:rPr lang="zh-CN" altLang="en-US" sz="160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fractal_dimension_mean</a:t>
            </a:r>
            <a:r>
              <a:rPr lang="zh-CN" altLang="en-US" sz="1600">
                <a:solidFill>
                  <a:srgbClr val="4BACC6">
                    <a:lumMod val="75000"/>
                  </a:srgbClr>
                </a:solidFill>
                <a:latin typeface="微软雅黑" pitchFamily="34" charset="-122"/>
                <a:ea typeface="微软雅黑" pitchFamily="34" charset="-122"/>
              </a:rPr>
              <a:t>）的 </a:t>
            </a:r>
            <a:r>
              <a:rPr lang="en-US" altLang="zh-CN" sz="1600">
                <a:solidFill>
                  <a:srgbClr val="4BACC6">
                    <a:lumMod val="75000"/>
                  </a:srgbClr>
                </a:solidFill>
                <a:latin typeface="微软雅黑" pitchFamily="34" charset="-122"/>
                <a:ea typeface="微软雅黑" pitchFamily="34" charset="-122"/>
              </a:rPr>
              <a:t>3 </a:t>
            </a:r>
            <a:r>
              <a:rPr lang="zh-CN" altLang="en-US" sz="1600">
                <a:solidFill>
                  <a:srgbClr val="4BACC6">
                    <a:lumMod val="75000"/>
                  </a:srgbClr>
                </a:solidFill>
                <a:latin typeface="微软雅黑" pitchFamily="34" charset="-122"/>
                <a:ea typeface="微软雅黑" pitchFamily="34" charset="-122"/>
              </a:rPr>
              <a:t>个</a:t>
            </a:r>
            <a:r>
              <a:rPr lang="zh-CN" altLang="en-US" sz="1600" smtClean="0">
                <a:solidFill>
                  <a:srgbClr val="4BACC6">
                    <a:lumMod val="75000"/>
                  </a:srgbClr>
                </a:solidFill>
                <a:latin typeface="微软雅黑" pitchFamily="34" charset="-122"/>
                <a:ea typeface="微软雅黑" pitchFamily="34" charset="-122"/>
              </a:rPr>
              <a:t>维度</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平均</a:t>
            </a:r>
            <a:r>
              <a:rPr lang="zh-CN" altLang="en-US" sz="1600">
                <a:solidFill>
                  <a:srgbClr val="4BACC6">
                    <a:lumMod val="75000"/>
                  </a:srgbClr>
                </a:solidFill>
                <a:latin typeface="微软雅黑" pitchFamily="34" charset="-122"/>
                <a:ea typeface="微软雅黑" pitchFamily="34" charset="-122"/>
              </a:rPr>
              <a:t>、标准差和最大值。这些特征值都保留了 </a:t>
            </a:r>
            <a:r>
              <a:rPr lang="en-US" altLang="zh-CN" sz="1600">
                <a:solidFill>
                  <a:srgbClr val="4BACC6">
                    <a:lumMod val="75000"/>
                  </a:srgbClr>
                </a:solidFill>
                <a:latin typeface="微软雅黑" pitchFamily="34" charset="-122"/>
                <a:ea typeface="微软雅黑" pitchFamily="34" charset="-122"/>
              </a:rPr>
              <a:t>4 </a:t>
            </a:r>
            <a:r>
              <a:rPr lang="zh-CN" altLang="en-US" sz="1600">
                <a:solidFill>
                  <a:srgbClr val="4BACC6">
                    <a:lumMod val="75000"/>
                  </a:srgbClr>
                </a:solidFill>
                <a:latin typeface="微软雅黑" pitchFamily="34" charset="-122"/>
                <a:ea typeface="微软雅黑" pitchFamily="34" charset="-122"/>
              </a:rPr>
              <a:t>位</a:t>
            </a:r>
            <a:r>
              <a:rPr lang="zh-CN" altLang="en-US" sz="1600" smtClean="0">
                <a:solidFill>
                  <a:srgbClr val="4BACC6">
                    <a:lumMod val="75000"/>
                  </a:srgbClr>
                </a:solidFill>
                <a:latin typeface="微软雅黑" pitchFamily="34" charset="-122"/>
                <a:ea typeface="微软雅黑" pitchFamily="34" charset="-122"/>
              </a:rPr>
              <a:t>数字。</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72322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基于</a:t>
            </a:r>
            <a:r>
              <a:rPr lang="zh-CN" altLang="en-US" b="1">
                <a:solidFill>
                  <a:schemeClr val="accent5">
                    <a:lumMod val="50000"/>
                  </a:schemeClr>
                </a:solidFill>
                <a:latin typeface="微软雅黑" pitchFamily="34" charset="-122"/>
                <a:ea typeface="微软雅黑" pitchFamily="34" charset="-122"/>
              </a:rPr>
              <a:t>支持向量机的</a:t>
            </a:r>
            <a:r>
              <a:rPr lang="zh-CN" altLang="en-US" b="1" smtClean="0">
                <a:solidFill>
                  <a:schemeClr val="accent5">
                    <a:lumMod val="50000"/>
                  </a:schemeClr>
                </a:solidFill>
                <a:latin typeface="微软雅黑" pitchFamily="34" charset="-122"/>
                <a:ea typeface="微软雅黑" pitchFamily="34" charset="-122"/>
              </a:rPr>
              <a:t>分类</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下面是具体的代码实现过程：</a:t>
            </a:r>
            <a:endParaRPr lang="en-US" altLang="zh-CN" sz="1600" smtClean="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2356098"/>
            <a:ext cx="39528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2852936"/>
            <a:ext cx="2819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7988" y="2379360"/>
            <a:ext cx="32480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557776"/>
            <a:ext cx="53054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3080" y="4134038"/>
            <a:ext cx="319087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3225" y="2684710"/>
            <a:ext cx="32575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5525" y="2492911"/>
            <a:ext cx="45529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9838" y="2276872"/>
            <a:ext cx="41243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1750" y="3210644"/>
            <a:ext cx="40005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6075" y="2298397"/>
            <a:ext cx="337185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576" y="1979558"/>
            <a:ext cx="7632848" cy="451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813" y="3055635"/>
            <a:ext cx="60483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28888" y="2852936"/>
            <a:ext cx="40862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2650" y="2990850"/>
            <a:ext cx="48387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8375" y="2612172"/>
            <a:ext cx="46672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4"/>
                                        </p:tgtEl>
                                        <p:attrNameLst>
                                          <p:attrName>ppt_w</p:attrName>
                                        </p:attrNameLst>
                                      </p:cBhvr>
                                      <p:tavLst>
                                        <p:tav tm="0">
                                          <p:val>
                                            <p:strVal val="ppt_w"/>
                                          </p:val>
                                        </p:tav>
                                        <p:tav tm="100000">
                                          <p:val>
                                            <p:fltVal val="0"/>
                                          </p:val>
                                        </p:tav>
                                      </p:tavLst>
                                    </p:anim>
                                    <p:anim calcmode="lin" valueType="num">
                                      <p:cBhvr>
                                        <p:cTn id="14" dur="500"/>
                                        <p:tgtEl>
                                          <p:spTgt spid="3074"/>
                                        </p:tgtEl>
                                        <p:attrNameLst>
                                          <p:attrName>ppt_h</p:attrName>
                                        </p:attrNameLst>
                                      </p:cBhvr>
                                      <p:tavLst>
                                        <p:tav tm="0">
                                          <p:val>
                                            <p:strVal val="ppt_h"/>
                                          </p:val>
                                        </p:tav>
                                        <p:tav tm="100000">
                                          <p:val>
                                            <p:fltVal val="0"/>
                                          </p:val>
                                        </p:tav>
                                      </p:tavLst>
                                    </p:anim>
                                    <p:animEffect transition="out" filter="fade">
                                      <p:cBhvr>
                                        <p:cTn id="15" dur="500"/>
                                        <p:tgtEl>
                                          <p:spTgt spid="3074"/>
                                        </p:tgtEl>
                                      </p:cBhvr>
                                    </p:animEffect>
                                    <p:set>
                                      <p:cBhvr>
                                        <p:cTn id="16" dur="1" fill="hold">
                                          <p:stCondLst>
                                            <p:cond delay="499"/>
                                          </p:stCondLst>
                                        </p:cTn>
                                        <p:tgtEl>
                                          <p:spTgt spid="30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p:cTn id="21" dur="500" fill="hold"/>
                                        <p:tgtEl>
                                          <p:spTgt spid="3076"/>
                                        </p:tgtEl>
                                        <p:attrNameLst>
                                          <p:attrName>ppt_w</p:attrName>
                                        </p:attrNameLst>
                                      </p:cBhvr>
                                      <p:tavLst>
                                        <p:tav tm="0">
                                          <p:val>
                                            <p:fltVal val="0"/>
                                          </p:val>
                                        </p:tav>
                                        <p:tav tm="100000">
                                          <p:val>
                                            <p:strVal val="#ppt_w"/>
                                          </p:val>
                                        </p:tav>
                                      </p:tavLst>
                                    </p:anim>
                                    <p:anim calcmode="lin" valueType="num">
                                      <p:cBhvr>
                                        <p:cTn id="22" dur="500" fill="hold"/>
                                        <p:tgtEl>
                                          <p:spTgt spid="3076"/>
                                        </p:tgtEl>
                                        <p:attrNameLst>
                                          <p:attrName>ppt_h</p:attrName>
                                        </p:attrNameLst>
                                      </p:cBhvr>
                                      <p:tavLst>
                                        <p:tav tm="0">
                                          <p:val>
                                            <p:fltVal val="0"/>
                                          </p:val>
                                        </p:tav>
                                        <p:tav tm="100000">
                                          <p:val>
                                            <p:strVal val="#ppt_h"/>
                                          </p:val>
                                        </p:tav>
                                      </p:tavLst>
                                    </p:anim>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3076"/>
                                        </p:tgtEl>
                                        <p:attrNameLst>
                                          <p:attrName>ppt_w</p:attrName>
                                        </p:attrNameLst>
                                      </p:cBhvr>
                                      <p:tavLst>
                                        <p:tav tm="0">
                                          <p:val>
                                            <p:strVal val="ppt_w"/>
                                          </p:val>
                                        </p:tav>
                                        <p:tav tm="100000">
                                          <p:val>
                                            <p:fltVal val="0"/>
                                          </p:val>
                                        </p:tav>
                                      </p:tavLst>
                                    </p:anim>
                                    <p:anim calcmode="lin" valueType="num">
                                      <p:cBhvr>
                                        <p:cTn id="28" dur="500"/>
                                        <p:tgtEl>
                                          <p:spTgt spid="3076"/>
                                        </p:tgtEl>
                                        <p:attrNameLst>
                                          <p:attrName>ppt_h</p:attrName>
                                        </p:attrNameLst>
                                      </p:cBhvr>
                                      <p:tavLst>
                                        <p:tav tm="0">
                                          <p:val>
                                            <p:strVal val="ppt_h"/>
                                          </p:val>
                                        </p:tav>
                                        <p:tav tm="100000">
                                          <p:val>
                                            <p:fltVal val="0"/>
                                          </p:val>
                                        </p:tav>
                                      </p:tavLst>
                                    </p:anim>
                                    <p:animEffect transition="out" filter="fade">
                                      <p:cBhvr>
                                        <p:cTn id="29" dur="500"/>
                                        <p:tgtEl>
                                          <p:spTgt spid="3076"/>
                                        </p:tgtEl>
                                      </p:cBhvr>
                                    </p:animEffect>
                                    <p:set>
                                      <p:cBhvr>
                                        <p:cTn id="30" dur="1" fill="hold">
                                          <p:stCondLst>
                                            <p:cond delay="499"/>
                                          </p:stCondLst>
                                        </p:cTn>
                                        <p:tgtEl>
                                          <p:spTgt spid="307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077"/>
                                        </p:tgtEl>
                                        <p:attrNameLst>
                                          <p:attrName>style.visibility</p:attrName>
                                        </p:attrNameLst>
                                      </p:cBhvr>
                                      <p:to>
                                        <p:strVal val="visible"/>
                                      </p:to>
                                    </p:set>
                                    <p:anim calcmode="lin" valueType="num">
                                      <p:cBhvr>
                                        <p:cTn id="35" dur="500" fill="hold"/>
                                        <p:tgtEl>
                                          <p:spTgt spid="3077"/>
                                        </p:tgtEl>
                                        <p:attrNameLst>
                                          <p:attrName>ppt_w</p:attrName>
                                        </p:attrNameLst>
                                      </p:cBhvr>
                                      <p:tavLst>
                                        <p:tav tm="0">
                                          <p:val>
                                            <p:fltVal val="0"/>
                                          </p:val>
                                        </p:tav>
                                        <p:tav tm="100000">
                                          <p:val>
                                            <p:strVal val="#ppt_w"/>
                                          </p:val>
                                        </p:tav>
                                      </p:tavLst>
                                    </p:anim>
                                    <p:anim calcmode="lin" valueType="num">
                                      <p:cBhvr>
                                        <p:cTn id="36" dur="500" fill="hold"/>
                                        <p:tgtEl>
                                          <p:spTgt spid="3077"/>
                                        </p:tgtEl>
                                        <p:attrNameLst>
                                          <p:attrName>ppt_h</p:attrName>
                                        </p:attrNameLst>
                                      </p:cBhvr>
                                      <p:tavLst>
                                        <p:tav tm="0">
                                          <p:val>
                                            <p:fltVal val="0"/>
                                          </p:val>
                                        </p:tav>
                                        <p:tav tm="100000">
                                          <p:val>
                                            <p:strVal val="#ppt_h"/>
                                          </p:val>
                                        </p:tav>
                                      </p:tavLst>
                                    </p:anim>
                                    <p:animEffect transition="in" filter="fade">
                                      <p:cBhvr>
                                        <p:cTn id="37" dur="500"/>
                                        <p:tgtEl>
                                          <p:spTgt spid="307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078"/>
                                        </p:tgtEl>
                                        <p:attrNameLst>
                                          <p:attrName>style.visibility</p:attrName>
                                        </p:attrNameLst>
                                      </p:cBhvr>
                                      <p:to>
                                        <p:strVal val="visible"/>
                                      </p:to>
                                    </p:set>
                                    <p:anim calcmode="lin" valueType="num">
                                      <p:cBhvr>
                                        <p:cTn id="42" dur="500" fill="hold"/>
                                        <p:tgtEl>
                                          <p:spTgt spid="3078"/>
                                        </p:tgtEl>
                                        <p:attrNameLst>
                                          <p:attrName>ppt_w</p:attrName>
                                        </p:attrNameLst>
                                      </p:cBhvr>
                                      <p:tavLst>
                                        <p:tav tm="0">
                                          <p:val>
                                            <p:fltVal val="0"/>
                                          </p:val>
                                        </p:tav>
                                        <p:tav tm="100000">
                                          <p:val>
                                            <p:strVal val="#ppt_w"/>
                                          </p:val>
                                        </p:tav>
                                      </p:tavLst>
                                    </p:anim>
                                    <p:anim calcmode="lin" valueType="num">
                                      <p:cBhvr>
                                        <p:cTn id="43" dur="500" fill="hold"/>
                                        <p:tgtEl>
                                          <p:spTgt spid="3078"/>
                                        </p:tgtEl>
                                        <p:attrNameLst>
                                          <p:attrName>ppt_h</p:attrName>
                                        </p:attrNameLst>
                                      </p:cBhvr>
                                      <p:tavLst>
                                        <p:tav tm="0">
                                          <p:val>
                                            <p:fltVal val="0"/>
                                          </p:val>
                                        </p:tav>
                                        <p:tav tm="100000">
                                          <p:val>
                                            <p:strVal val="#ppt_h"/>
                                          </p:val>
                                        </p:tav>
                                      </p:tavLst>
                                    </p:anim>
                                    <p:animEffect transition="in" filter="fade">
                                      <p:cBhvr>
                                        <p:cTn id="44" dur="500"/>
                                        <p:tgtEl>
                                          <p:spTgt spid="307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079"/>
                                        </p:tgtEl>
                                        <p:attrNameLst>
                                          <p:attrName>style.visibility</p:attrName>
                                        </p:attrNameLst>
                                      </p:cBhvr>
                                      <p:to>
                                        <p:strVal val="visible"/>
                                      </p:to>
                                    </p:set>
                                    <p:anim calcmode="lin" valueType="num">
                                      <p:cBhvr>
                                        <p:cTn id="49" dur="500" fill="hold"/>
                                        <p:tgtEl>
                                          <p:spTgt spid="3079"/>
                                        </p:tgtEl>
                                        <p:attrNameLst>
                                          <p:attrName>ppt_w</p:attrName>
                                        </p:attrNameLst>
                                      </p:cBhvr>
                                      <p:tavLst>
                                        <p:tav tm="0">
                                          <p:val>
                                            <p:fltVal val="0"/>
                                          </p:val>
                                        </p:tav>
                                        <p:tav tm="100000">
                                          <p:val>
                                            <p:strVal val="#ppt_w"/>
                                          </p:val>
                                        </p:tav>
                                      </p:tavLst>
                                    </p:anim>
                                    <p:anim calcmode="lin" valueType="num">
                                      <p:cBhvr>
                                        <p:cTn id="50" dur="500" fill="hold"/>
                                        <p:tgtEl>
                                          <p:spTgt spid="3079"/>
                                        </p:tgtEl>
                                        <p:attrNameLst>
                                          <p:attrName>ppt_h</p:attrName>
                                        </p:attrNameLst>
                                      </p:cBhvr>
                                      <p:tavLst>
                                        <p:tav tm="0">
                                          <p:val>
                                            <p:fltVal val="0"/>
                                          </p:val>
                                        </p:tav>
                                        <p:tav tm="100000">
                                          <p:val>
                                            <p:strVal val="#ppt_h"/>
                                          </p:val>
                                        </p:tav>
                                      </p:tavLst>
                                    </p:anim>
                                    <p:animEffect transition="in" filter="fade">
                                      <p:cBhvr>
                                        <p:cTn id="51" dur="500"/>
                                        <p:tgtEl>
                                          <p:spTgt spid="307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nodeType="clickEffect">
                                  <p:stCondLst>
                                    <p:cond delay="0"/>
                                  </p:stCondLst>
                                  <p:childTnLst>
                                    <p:anim calcmode="lin" valueType="num">
                                      <p:cBhvr>
                                        <p:cTn id="55" dur="500"/>
                                        <p:tgtEl>
                                          <p:spTgt spid="3077"/>
                                        </p:tgtEl>
                                        <p:attrNameLst>
                                          <p:attrName>ppt_w</p:attrName>
                                        </p:attrNameLst>
                                      </p:cBhvr>
                                      <p:tavLst>
                                        <p:tav tm="0">
                                          <p:val>
                                            <p:strVal val="ppt_w"/>
                                          </p:val>
                                        </p:tav>
                                        <p:tav tm="100000">
                                          <p:val>
                                            <p:fltVal val="0"/>
                                          </p:val>
                                        </p:tav>
                                      </p:tavLst>
                                    </p:anim>
                                    <p:anim calcmode="lin" valueType="num">
                                      <p:cBhvr>
                                        <p:cTn id="56" dur="500"/>
                                        <p:tgtEl>
                                          <p:spTgt spid="3077"/>
                                        </p:tgtEl>
                                        <p:attrNameLst>
                                          <p:attrName>ppt_h</p:attrName>
                                        </p:attrNameLst>
                                      </p:cBhvr>
                                      <p:tavLst>
                                        <p:tav tm="0">
                                          <p:val>
                                            <p:strVal val="ppt_h"/>
                                          </p:val>
                                        </p:tav>
                                        <p:tav tm="100000">
                                          <p:val>
                                            <p:fltVal val="0"/>
                                          </p:val>
                                        </p:tav>
                                      </p:tavLst>
                                    </p:anim>
                                    <p:animEffect transition="out" filter="fade">
                                      <p:cBhvr>
                                        <p:cTn id="57" dur="500"/>
                                        <p:tgtEl>
                                          <p:spTgt spid="3077"/>
                                        </p:tgtEl>
                                      </p:cBhvr>
                                    </p:animEffect>
                                    <p:set>
                                      <p:cBhvr>
                                        <p:cTn id="58" dur="1" fill="hold">
                                          <p:stCondLst>
                                            <p:cond delay="499"/>
                                          </p:stCondLst>
                                        </p:cTn>
                                        <p:tgtEl>
                                          <p:spTgt spid="3077"/>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3078"/>
                                        </p:tgtEl>
                                        <p:attrNameLst>
                                          <p:attrName>ppt_w</p:attrName>
                                        </p:attrNameLst>
                                      </p:cBhvr>
                                      <p:tavLst>
                                        <p:tav tm="0">
                                          <p:val>
                                            <p:strVal val="ppt_w"/>
                                          </p:val>
                                        </p:tav>
                                        <p:tav tm="100000">
                                          <p:val>
                                            <p:fltVal val="0"/>
                                          </p:val>
                                        </p:tav>
                                      </p:tavLst>
                                    </p:anim>
                                    <p:anim calcmode="lin" valueType="num">
                                      <p:cBhvr>
                                        <p:cTn id="61" dur="500"/>
                                        <p:tgtEl>
                                          <p:spTgt spid="3078"/>
                                        </p:tgtEl>
                                        <p:attrNameLst>
                                          <p:attrName>ppt_h</p:attrName>
                                        </p:attrNameLst>
                                      </p:cBhvr>
                                      <p:tavLst>
                                        <p:tav tm="0">
                                          <p:val>
                                            <p:strVal val="ppt_h"/>
                                          </p:val>
                                        </p:tav>
                                        <p:tav tm="100000">
                                          <p:val>
                                            <p:fltVal val="0"/>
                                          </p:val>
                                        </p:tav>
                                      </p:tavLst>
                                    </p:anim>
                                    <p:animEffect transition="out" filter="fade">
                                      <p:cBhvr>
                                        <p:cTn id="62" dur="500"/>
                                        <p:tgtEl>
                                          <p:spTgt spid="3078"/>
                                        </p:tgtEl>
                                      </p:cBhvr>
                                    </p:animEffect>
                                    <p:set>
                                      <p:cBhvr>
                                        <p:cTn id="63" dur="1" fill="hold">
                                          <p:stCondLst>
                                            <p:cond delay="499"/>
                                          </p:stCondLst>
                                        </p:cTn>
                                        <p:tgtEl>
                                          <p:spTgt spid="3078"/>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3079"/>
                                        </p:tgtEl>
                                        <p:attrNameLst>
                                          <p:attrName>ppt_w</p:attrName>
                                        </p:attrNameLst>
                                      </p:cBhvr>
                                      <p:tavLst>
                                        <p:tav tm="0">
                                          <p:val>
                                            <p:strVal val="ppt_w"/>
                                          </p:val>
                                        </p:tav>
                                        <p:tav tm="100000">
                                          <p:val>
                                            <p:fltVal val="0"/>
                                          </p:val>
                                        </p:tav>
                                      </p:tavLst>
                                    </p:anim>
                                    <p:anim calcmode="lin" valueType="num">
                                      <p:cBhvr>
                                        <p:cTn id="66" dur="500"/>
                                        <p:tgtEl>
                                          <p:spTgt spid="3079"/>
                                        </p:tgtEl>
                                        <p:attrNameLst>
                                          <p:attrName>ppt_h</p:attrName>
                                        </p:attrNameLst>
                                      </p:cBhvr>
                                      <p:tavLst>
                                        <p:tav tm="0">
                                          <p:val>
                                            <p:strVal val="ppt_h"/>
                                          </p:val>
                                        </p:tav>
                                        <p:tav tm="100000">
                                          <p:val>
                                            <p:fltVal val="0"/>
                                          </p:val>
                                        </p:tav>
                                      </p:tavLst>
                                    </p:anim>
                                    <p:animEffect transition="out" filter="fade">
                                      <p:cBhvr>
                                        <p:cTn id="67" dur="500"/>
                                        <p:tgtEl>
                                          <p:spTgt spid="3079"/>
                                        </p:tgtEl>
                                      </p:cBhvr>
                                    </p:animEffect>
                                    <p:set>
                                      <p:cBhvr>
                                        <p:cTn id="68" dur="1" fill="hold">
                                          <p:stCondLst>
                                            <p:cond delay="499"/>
                                          </p:stCondLst>
                                        </p:cTn>
                                        <p:tgtEl>
                                          <p:spTgt spid="307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xit" presetSubtype="32" fill="hold" nodeType="clickEffect">
                                  <p:stCondLst>
                                    <p:cond delay="0"/>
                                  </p:stCondLst>
                                  <p:childTnLst>
                                    <p:anim calcmode="lin" valueType="num">
                                      <p:cBhvr>
                                        <p:cTn id="79" dur="500"/>
                                        <p:tgtEl>
                                          <p:spTgt spid="3080"/>
                                        </p:tgtEl>
                                        <p:attrNameLst>
                                          <p:attrName>ppt_w</p:attrName>
                                        </p:attrNameLst>
                                      </p:cBhvr>
                                      <p:tavLst>
                                        <p:tav tm="0">
                                          <p:val>
                                            <p:strVal val="ppt_w"/>
                                          </p:val>
                                        </p:tav>
                                        <p:tav tm="100000">
                                          <p:val>
                                            <p:fltVal val="0"/>
                                          </p:val>
                                        </p:tav>
                                      </p:tavLst>
                                    </p:anim>
                                    <p:anim calcmode="lin" valueType="num">
                                      <p:cBhvr>
                                        <p:cTn id="80" dur="500"/>
                                        <p:tgtEl>
                                          <p:spTgt spid="3080"/>
                                        </p:tgtEl>
                                        <p:attrNameLst>
                                          <p:attrName>ppt_h</p:attrName>
                                        </p:attrNameLst>
                                      </p:cBhvr>
                                      <p:tavLst>
                                        <p:tav tm="0">
                                          <p:val>
                                            <p:strVal val="ppt_h"/>
                                          </p:val>
                                        </p:tav>
                                        <p:tav tm="100000">
                                          <p:val>
                                            <p:fltVal val="0"/>
                                          </p:val>
                                        </p:tav>
                                      </p:tavLst>
                                    </p:anim>
                                    <p:animEffect transition="out" filter="fade">
                                      <p:cBhvr>
                                        <p:cTn id="81" dur="500"/>
                                        <p:tgtEl>
                                          <p:spTgt spid="3080"/>
                                        </p:tgtEl>
                                      </p:cBhvr>
                                    </p:animEffect>
                                    <p:set>
                                      <p:cBhvr>
                                        <p:cTn id="82" dur="1" fill="hold">
                                          <p:stCondLst>
                                            <p:cond delay="499"/>
                                          </p:stCondLst>
                                        </p:cTn>
                                        <p:tgtEl>
                                          <p:spTgt spid="308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3081"/>
                                        </p:tgtEl>
                                        <p:attrNameLst>
                                          <p:attrName>style.visibility</p:attrName>
                                        </p:attrNameLst>
                                      </p:cBhvr>
                                      <p:to>
                                        <p:strVal val="visible"/>
                                      </p:to>
                                    </p:set>
                                    <p:anim calcmode="lin" valueType="num">
                                      <p:cBhvr>
                                        <p:cTn id="87" dur="500" fill="hold"/>
                                        <p:tgtEl>
                                          <p:spTgt spid="3081"/>
                                        </p:tgtEl>
                                        <p:attrNameLst>
                                          <p:attrName>ppt_w</p:attrName>
                                        </p:attrNameLst>
                                      </p:cBhvr>
                                      <p:tavLst>
                                        <p:tav tm="0">
                                          <p:val>
                                            <p:fltVal val="0"/>
                                          </p:val>
                                        </p:tav>
                                        <p:tav tm="100000">
                                          <p:val>
                                            <p:strVal val="#ppt_w"/>
                                          </p:val>
                                        </p:tav>
                                      </p:tavLst>
                                    </p:anim>
                                    <p:anim calcmode="lin" valueType="num">
                                      <p:cBhvr>
                                        <p:cTn id="88" dur="500" fill="hold"/>
                                        <p:tgtEl>
                                          <p:spTgt spid="3081"/>
                                        </p:tgtEl>
                                        <p:attrNameLst>
                                          <p:attrName>ppt_h</p:attrName>
                                        </p:attrNameLst>
                                      </p:cBhvr>
                                      <p:tavLst>
                                        <p:tav tm="0">
                                          <p:val>
                                            <p:fltVal val="0"/>
                                          </p:val>
                                        </p:tav>
                                        <p:tav tm="100000">
                                          <p:val>
                                            <p:strVal val="#ppt_h"/>
                                          </p:val>
                                        </p:tav>
                                      </p:tavLst>
                                    </p:anim>
                                    <p:animEffect transition="in" filter="fade">
                                      <p:cBhvr>
                                        <p:cTn id="89" dur="500"/>
                                        <p:tgtEl>
                                          <p:spTgt spid="308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xit" presetSubtype="32" fill="hold" nodeType="clickEffect">
                                  <p:stCondLst>
                                    <p:cond delay="0"/>
                                  </p:stCondLst>
                                  <p:childTnLst>
                                    <p:anim calcmode="lin" valueType="num">
                                      <p:cBhvr>
                                        <p:cTn id="93" dur="500"/>
                                        <p:tgtEl>
                                          <p:spTgt spid="3081"/>
                                        </p:tgtEl>
                                        <p:attrNameLst>
                                          <p:attrName>ppt_w</p:attrName>
                                        </p:attrNameLst>
                                      </p:cBhvr>
                                      <p:tavLst>
                                        <p:tav tm="0">
                                          <p:val>
                                            <p:strVal val="ppt_w"/>
                                          </p:val>
                                        </p:tav>
                                        <p:tav tm="100000">
                                          <p:val>
                                            <p:fltVal val="0"/>
                                          </p:val>
                                        </p:tav>
                                      </p:tavLst>
                                    </p:anim>
                                    <p:anim calcmode="lin" valueType="num">
                                      <p:cBhvr>
                                        <p:cTn id="94" dur="500"/>
                                        <p:tgtEl>
                                          <p:spTgt spid="3081"/>
                                        </p:tgtEl>
                                        <p:attrNameLst>
                                          <p:attrName>ppt_h</p:attrName>
                                        </p:attrNameLst>
                                      </p:cBhvr>
                                      <p:tavLst>
                                        <p:tav tm="0">
                                          <p:val>
                                            <p:strVal val="ppt_h"/>
                                          </p:val>
                                        </p:tav>
                                        <p:tav tm="100000">
                                          <p:val>
                                            <p:fltVal val="0"/>
                                          </p:val>
                                        </p:tav>
                                      </p:tavLst>
                                    </p:anim>
                                    <p:animEffect transition="out" filter="fade">
                                      <p:cBhvr>
                                        <p:cTn id="95" dur="500"/>
                                        <p:tgtEl>
                                          <p:spTgt spid="3081"/>
                                        </p:tgtEl>
                                      </p:cBhvr>
                                    </p:animEffect>
                                    <p:set>
                                      <p:cBhvr>
                                        <p:cTn id="96" dur="1" fill="hold">
                                          <p:stCondLst>
                                            <p:cond delay="499"/>
                                          </p:stCondLst>
                                        </p:cTn>
                                        <p:tgtEl>
                                          <p:spTgt spid="308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nodeType="clickEffect">
                                  <p:stCondLst>
                                    <p:cond delay="0"/>
                                  </p:stCondLst>
                                  <p:childTnLst>
                                    <p:set>
                                      <p:cBhvr>
                                        <p:cTn id="100" dur="1" fill="hold">
                                          <p:stCondLst>
                                            <p:cond delay="0"/>
                                          </p:stCondLst>
                                        </p:cTn>
                                        <p:tgtEl>
                                          <p:spTgt spid="3082"/>
                                        </p:tgtEl>
                                        <p:attrNameLst>
                                          <p:attrName>style.visibility</p:attrName>
                                        </p:attrNameLst>
                                      </p:cBhvr>
                                      <p:to>
                                        <p:strVal val="visible"/>
                                      </p:to>
                                    </p:set>
                                    <p:anim calcmode="lin" valueType="num">
                                      <p:cBhvr>
                                        <p:cTn id="101" dur="500" fill="hold"/>
                                        <p:tgtEl>
                                          <p:spTgt spid="3082"/>
                                        </p:tgtEl>
                                        <p:attrNameLst>
                                          <p:attrName>ppt_w</p:attrName>
                                        </p:attrNameLst>
                                      </p:cBhvr>
                                      <p:tavLst>
                                        <p:tav tm="0">
                                          <p:val>
                                            <p:fltVal val="0"/>
                                          </p:val>
                                        </p:tav>
                                        <p:tav tm="100000">
                                          <p:val>
                                            <p:strVal val="#ppt_w"/>
                                          </p:val>
                                        </p:tav>
                                      </p:tavLst>
                                    </p:anim>
                                    <p:anim calcmode="lin" valueType="num">
                                      <p:cBhvr>
                                        <p:cTn id="102" dur="500" fill="hold"/>
                                        <p:tgtEl>
                                          <p:spTgt spid="3082"/>
                                        </p:tgtEl>
                                        <p:attrNameLst>
                                          <p:attrName>ppt_h</p:attrName>
                                        </p:attrNameLst>
                                      </p:cBhvr>
                                      <p:tavLst>
                                        <p:tav tm="0">
                                          <p:val>
                                            <p:fltVal val="0"/>
                                          </p:val>
                                        </p:tav>
                                        <p:tav tm="100000">
                                          <p:val>
                                            <p:strVal val="#ppt_h"/>
                                          </p:val>
                                        </p:tav>
                                      </p:tavLst>
                                    </p:anim>
                                    <p:animEffect transition="in" filter="fade">
                                      <p:cBhvr>
                                        <p:cTn id="103" dur="500"/>
                                        <p:tgtEl>
                                          <p:spTgt spid="3082"/>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3083"/>
                                        </p:tgtEl>
                                        <p:attrNameLst>
                                          <p:attrName>style.visibility</p:attrName>
                                        </p:attrNameLst>
                                      </p:cBhvr>
                                      <p:to>
                                        <p:strVal val="visible"/>
                                      </p:to>
                                    </p:set>
                                    <p:anim calcmode="lin" valueType="num">
                                      <p:cBhvr>
                                        <p:cTn id="108" dur="500" fill="hold"/>
                                        <p:tgtEl>
                                          <p:spTgt spid="3083"/>
                                        </p:tgtEl>
                                        <p:attrNameLst>
                                          <p:attrName>ppt_w</p:attrName>
                                        </p:attrNameLst>
                                      </p:cBhvr>
                                      <p:tavLst>
                                        <p:tav tm="0">
                                          <p:val>
                                            <p:fltVal val="0"/>
                                          </p:val>
                                        </p:tav>
                                        <p:tav tm="100000">
                                          <p:val>
                                            <p:strVal val="#ppt_w"/>
                                          </p:val>
                                        </p:tav>
                                      </p:tavLst>
                                    </p:anim>
                                    <p:anim calcmode="lin" valueType="num">
                                      <p:cBhvr>
                                        <p:cTn id="109" dur="500" fill="hold"/>
                                        <p:tgtEl>
                                          <p:spTgt spid="3083"/>
                                        </p:tgtEl>
                                        <p:attrNameLst>
                                          <p:attrName>ppt_h</p:attrName>
                                        </p:attrNameLst>
                                      </p:cBhvr>
                                      <p:tavLst>
                                        <p:tav tm="0">
                                          <p:val>
                                            <p:fltVal val="0"/>
                                          </p:val>
                                        </p:tav>
                                        <p:tav tm="100000">
                                          <p:val>
                                            <p:strVal val="#ppt_h"/>
                                          </p:val>
                                        </p:tav>
                                      </p:tavLst>
                                    </p:anim>
                                    <p:animEffect transition="in" filter="fade">
                                      <p:cBhvr>
                                        <p:cTn id="110" dur="500"/>
                                        <p:tgtEl>
                                          <p:spTgt spid="3083"/>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xit" presetSubtype="32" fill="hold" nodeType="clickEffect">
                                  <p:stCondLst>
                                    <p:cond delay="0"/>
                                  </p:stCondLst>
                                  <p:childTnLst>
                                    <p:anim calcmode="lin" valueType="num">
                                      <p:cBhvr>
                                        <p:cTn id="114" dur="500"/>
                                        <p:tgtEl>
                                          <p:spTgt spid="3082"/>
                                        </p:tgtEl>
                                        <p:attrNameLst>
                                          <p:attrName>ppt_w</p:attrName>
                                        </p:attrNameLst>
                                      </p:cBhvr>
                                      <p:tavLst>
                                        <p:tav tm="0">
                                          <p:val>
                                            <p:strVal val="ppt_w"/>
                                          </p:val>
                                        </p:tav>
                                        <p:tav tm="100000">
                                          <p:val>
                                            <p:fltVal val="0"/>
                                          </p:val>
                                        </p:tav>
                                      </p:tavLst>
                                    </p:anim>
                                    <p:anim calcmode="lin" valueType="num">
                                      <p:cBhvr>
                                        <p:cTn id="115" dur="500"/>
                                        <p:tgtEl>
                                          <p:spTgt spid="3082"/>
                                        </p:tgtEl>
                                        <p:attrNameLst>
                                          <p:attrName>ppt_h</p:attrName>
                                        </p:attrNameLst>
                                      </p:cBhvr>
                                      <p:tavLst>
                                        <p:tav tm="0">
                                          <p:val>
                                            <p:strVal val="ppt_h"/>
                                          </p:val>
                                        </p:tav>
                                        <p:tav tm="100000">
                                          <p:val>
                                            <p:fltVal val="0"/>
                                          </p:val>
                                        </p:tav>
                                      </p:tavLst>
                                    </p:anim>
                                    <p:animEffect transition="out" filter="fade">
                                      <p:cBhvr>
                                        <p:cTn id="116" dur="500"/>
                                        <p:tgtEl>
                                          <p:spTgt spid="3082"/>
                                        </p:tgtEl>
                                      </p:cBhvr>
                                    </p:animEffect>
                                    <p:set>
                                      <p:cBhvr>
                                        <p:cTn id="117" dur="1" fill="hold">
                                          <p:stCondLst>
                                            <p:cond delay="499"/>
                                          </p:stCondLst>
                                        </p:cTn>
                                        <p:tgtEl>
                                          <p:spTgt spid="3082"/>
                                        </p:tgtEl>
                                        <p:attrNameLst>
                                          <p:attrName>style.visibility</p:attrName>
                                        </p:attrNameLst>
                                      </p:cBhvr>
                                      <p:to>
                                        <p:strVal val="hidden"/>
                                      </p:to>
                                    </p:set>
                                  </p:childTnLst>
                                </p:cTn>
                              </p:par>
                              <p:par>
                                <p:cTn id="118" presetID="53" presetClass="exit" presetSubtype="32" fill="hold" nodeType="withEffect">
                                  <p:stCondLst>
                                    <p:cond delay="0"/>
                                  </p:stCondLst>
                                  <p:childTnLst>
                                    <p:anim calcmode="lin" valueType="num">
                                      <p:cBhvr>
                                        <p:cTn id="119" dur="500"/>
                                        <p:tgtEl>
                                          <p:spTgt spid="3083"/>
                                        </p:tgtEl>
                                        <p:attrNameLst>
                                          <p:attrName>ppt_w</p:attrName>
                                        </p:attrNameLst>
                                      </p:cBhvr>
                                      <p:tavLst>
                                        <p:tav tm="0">
                                          <p:val>
                                            <p:strVal val="ppt_w"/>
                                          </p:val>
                                        </p:tav>
                                        <p:tav tm="100000">
                                          <p:val>
                                            <p:fltVal val="0"/>
                                          </p:val>
                                        </p:tav>
                                      </p:tavLst>
                                    </p:anim>
                                    <p:anim calcmode="lin" valueType="num">
                                      <p:cBhvr>
                                        <p:cTn id="120" dur="500"/>
                                        <p:tgtEl>
                                          <p:spTgt spid="3083"/>
                                        </p:tgtEl>
                                        <p:attrNameLst>
                                          <p:attrName>ppt_h</p:attrName>
                                        </p:attrNameLst>
                                      </p:cBhvr>
                                      <p:tavLst>
                                        <p:tav tm="0">
                                          <p:val>
                                            <p:strVal val="ppt_h"/>
                                          </p:val>
                                        </p:tav>
                                        <p:tav tm="100000">
                                          <p:val>
                                            <p:fltVal val="0"/>
                                          </p:val>
                                        </p:tav>
                                      </p:tavLst>
                                    </p:anim>
                                    <p:animEffect transition="out" filter="fade">
                                      <p:cBhvr>
                                        <p:cTn id="121" dur="500"/>
                                        <p:tgtEl>
                                          <p:spTgt spid="3083"/>
                                        </p:tgtEl>
                                      </p:cBhvr>
                                    </p:animEffect>
                                    <p:set>
                                      <p:cBhvr>
                                        <p:cTn id="122" dur="1" fill="hold">
                                          <p:stCondLst>
                                            <p:cond delay="499"/>
                                          </p:stCondLst>
                                        </p:cTn>
                                        <p:tgtEl>
                                          <p:spTgt spid="308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3084"/>
                                        </p:tgtEl>
                                        <p:attrNameLst>
                                          <p:attrName>style.visibility</p:attrName>
                                        </p:attrNameLst>
                                      </p:cBhvr>
                                      <p:to>
                                        <p:strVal val="visible"/>
                                      </p:to>
                                    </p:set>
                                    <p:anim calcmode="lin" valueType="num">
                                      <p:cBhvr>
                                        <p:cTn id="127" dur="500" fill="hold"/>
                                        <p:tgtEl>
                                          <p:spTgt spid="3084"/>
                                        </p:tgtEl>
                                        <p:attrNameLst>
                                          <p:attrName>ppt_w</p:attrName>
                                        </p:attrNameLst>
                                      </p:cBhvr>
                                      <p:tavLst>
                                        <p:tav tm="0">
                                          <p:val>
                                            <p:fltVal val="0"/>
                                          </p:val>
                                        </p:tav>
                                        <p:tav tm="100000">
                                          <p:val>
                                            <p:strVal val="#ppt_w"/>
                                          </p:val>
                                        </p:tav>
                                      </p:tavLst>
                                    </p:anim>
                                    <p:anim calcmode="lin" valueType="num">
                                      <p:cBhvr>
                                        <p:cTn id="128" dur="500" fill="hold"/>
                                        <p:tgtEl>
                                          <p:spTgt spid="3084"/>
                                        </p:tgtEl>
                                        <p:attrNameLst>
                                          <p:attrName>ppt_h</p:attrName>
                                        </p:attrNameLst>
                                      </p:cBhvr>
                                      <p:tavLst>
                                        <p:tav tm="0">
                                          <p:val>
                                            <p:fltVal val="0"/>
                                          </p:val>
                                        </p:tav>
                                        <p:tav tm="100000">
                                          <p:val>
                                            <p:strVal val="#ppt_h"/>
                                          </p:val>
                                        </p:tav>
                                      </p:tavLst>
                                    </p:anim>
                                    <p:animEffect transition="in" filter="fade">
                                      <p:cBhvr>
                                        <p:cTn id="129" dur="500"/>
                                        <p:tgtEl>
                                          <p:spTgt spid="3084"/>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xit" presetSubtype="32" fill="hold" nodeType="clickEffect">
                                  <p:stCondLst>
                                    <p:cond delay="0"/>
                                  </p:stCondLst>
                                  <p:childTnLst>
                                    <p:anim calcmode="lin" valueType="num">
                                      <p:cBhvr>
                                        <p:cTn id="133" dur="500"/>
                                        <p:tgtEl>
                                          <p:spTgt spid="3084"/>
                                        </p:tgtEl>
                                        <p:attrNameLst>
                                          <p:attrName>ppt_w</p:attrName>
                                        </p:attrNameLst>
                                      </p:cBhvr>
                                      <p:tavLst>
                                        <p:tav tm="0">
                                          <p:val>
                                            <p:strVal val="ppt_w"/>
                                          </p:val>
                                        </p:tav>
                                        <p:tav tm="100000">
                                          <p:val>
                                            <p:fltVal val="0"/>
                                          </p:val>
                                        </p:tav>
                                      </p:tavLst>
                                    </p:anim>
                                    <p:anim calcmode="lin" valueType="num">
                                      <p:cBhvr>
                                        <p:cTn id="134" dur="500"/>
                                        <p:tgtEl>
                                          <p:spTgt spid="3084"/>
                                        </p:tgtEl>
                                        <p:attrNameLst>
                                          <p:attrName>ppt_h</p:attrName>
                                        </p:attrNameLst>
                                      </p:cBhvr>
                                      <p:tavLst>
                                        <p:tav tm="0">
                                          <p:val>
                                            <p:strVal val="ppt_h"/>
                                          </p:val>
                                        </p:tav>
                                        <p:tav tm="100000">
                                          <p:val>
                                            <p:fltVal val="0"/>
                                          </p:val>
                                        </p:tav>
                                      </p:tavLst>
                                    </p:anim>
                                    <p:animEffect transition="out" filter="fade">
                                      <p:cBhvr>
                                        <p:cTn id="135" dur="500"/>
                                        <p:tgtEl>
                                          <p:spTgt spid="3084"/>
                                        </p:tgtEl>
                                      </p:cBhvr>
                                    </p:animEffect>
                                    <p:set>
                                      <p:cBhvr>
                                        <p:cTn id="136" dur="1" fill="hold">
                                          <p:stCondLst>
                                            <p:cond delay="499"/>
                                          </p:stCondLst>
                                        </p:cTn>
                                        <p:tgtEl>
                                          <p:spTgt spid="3084"/>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3085"/>
                                        </p:tgtEl>
                                        <p:attrNameLst>
                                          <p:attrName>style.visibility</p:attrName>
                                        </p:attrNameLst>
                                      </p:cBhvr>
                                      <p:to>
                                        <p:strVal val="visible"/>
                                      </p:to>
                                    </p:set>
                                    <p:anim calcmode="lin" valueType="num">
                                      <p:cBhvr>
                                        <p:cTn id="141" dur="500" fill="hold"/>
                                        <p:tgtEl>
                                          <p:spTgt spid="3085"/>
                                        </p:tgtEl>
                                        <p:attrNameLst>
                                          <p:attrName>ppt_w</p:attrName>
                                        </p:attrNameLst>
                                      </p:cBhvr>
                                      <p:tavLst>
                                        <p:tav tm="0">
                                          <p:val>
                                            <p:fltVal val="0"/>
                                          </p:val>
                                        </p:tav>
                                        <p:tav tm="100000">
                                          <p:val>
                                            <p:strVal val="#ppt_w"/>
                                          </p:val>
                                        </p:tav>
                                      </p:tavLst>
                                    </p:anim>
                                    <p:anim calcmode="lin" valueType="num">
                                      <p:cBhvr>
                                        <p:cTn id="142" dur="500" fill="hold"/>
                                        <p:tgtEl>
                                          <p:spTgt spid="3085"/>
                                        </p:tgtEl>
                                        <p:attrNameLst>
                                          <p:attrName>ppt_h</p:attrName>
                                        </p:attrNameLst>
                                      </p:cBhvr>
                                      <p:tavLst>
                                        <p:tav tm="0">
                                          <p:val>
                                            <p:fltVal val="0"/>
                                          </p:val>
                                        </p:tav>
                                        <p:tav tm="100000">
                                          <p:val>
                                            <p:strVal val="#ppt_h"/>
                                          </p:val>
                                        </p:tav>
                                      </p:tavLst>
                                    </p:anim>
                                    <p:animEffect transition="in" filter="fade">
                                      <p:cBhvr>
                                        <p:cTn id="143" dur="500"/>
                                        <p:tgtEl>
                                          <p:spTgt spid="3085"/>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xit" presetSubtype="32" fill="hold" nodeType="clickEffect">
                                  <p:stCondLst>
                                    <p:cond delay="0"/>
                                  </p:stCondLst>
                                  <p:childTnLst>
                                    <p:anim calcmode="lin" valueType="num">
                                      <p:cBhvr>
                                        <p:cTn id="147" dur="500"/>
                                        <p:tgtEl>
                                          <p:spTgt spid="3085"/>
                                        </p:tgtEl>
                                        <p:attrNameLst>
                                          <p:attrName>ppt_w</p:attrName>
                                        </p:attrNameLst>
                                      </p:cBhvr>
                                      <p:tavLst>
                                        <p:tav tm="0">
                                          <p:val>
                                            <p:strVal val="ppt_w"/>
                                          </p:val>
                                        </p:tav>
                                        <p:tav tm="100000">
                                          <p:val>
                                            <p:fltVal val="0"/>
                                          </p:val>
                                        </p:tav>
                                      </p:tavLst>
                                    </p:anim>
                                    <p:anim calcmode="lin" valueType="num">
                                      <p:cBhvr>
                                        <p:cTn id="148" dur="500"/>
                                        <p:tgtEl>
                                          <p:spTgt spid="3085"/>
                                        </p:tgtEl>
                                        <p:attrNameLst>
                                          <p:attrName>ppt_h</p:attrName>
                                        </p:attrNameLst>
                                      </p:cBhvr>
                                      <p:tavLst>
                                        <p:tav tm="0">
                                          <p:val>
                                            <p:strVal val="ppt_h"/>
                                          </p:val>
                                        </p:tav>
                                        <p:tav tm="100000">
                                          <p:val>
                                            <p:fltVal val="0"/>
                                          </p:val>
                                        </p:tav>
                                      </p:tavLst>
                                    </p:anim>
                                    <p:animEffect transition="out" filter="fade">
                                      <p:cBhvr>
                                        <p:cTn id="149" dur="500"/>
                                        <p:tgtEl>
                                          <p:spTgt spid="3085"/>
                                        </p:tgtEl>
                                      </p:cBhvr>
                                    </p:animEffect>
                                    <p:set>
                                      <p:cBhvr>
                                        <p:cTn id="150" dur="1" fill="hold">
                                          <p:stCondLst>
                                            <p:cond delay="499"/>
                                          </p:stCondLst>
                                        </p:cTn>
                                        <p:tgtEl>
                                          <p:spTgt spid="3085"/>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3086"/>
                                        </p:tgtEl>
                                        <p:attrNameLst>
                                          <p:attrName>style.visibility</p:attrName>
                                        </p:attrNameLst>
                                      </p:cBhvr>
                                      <p:to>
                                        <p:strVal val="visible"/>
                                      </p:to>
                                    </p:set>
                                    <p:anim calcmode="lin" valueType="num">
                                      <p:cBhvr>
                                        <p:cTn id="155" dur="500" fill="hold"/>
                                        <p:tgtEl>
                                          <p:spTgt spid="3086"/>
                                        </p:tgtEl>
                                        <p:attrNameLst>
                                          <p:attrName>ppt_w</p:attrName>
                                        </p:attrNameLst>
                                      </p:cBhvr>
                                      <p:tavLst>
                                        <p:tav tm="0">
                                          <p:val>
                                            <p:fltVal val="0"/>
                                          </p:val>
                                        </p:tav>
                                        <p:tav tm="100000">
                                          <p:val>
                                            <p:strVal val="#ppt_w"/>
                                          </p:val>
                                        </p:tav>
                                      </p:tavLst>
                                    </p:anim>
                                    <p:anim calcmode="lin" valueType="num">
                                      <p:cBhvr>
                                        <p:cTn id="156" dur="500" fill="hold"/>
                                        <p:tgtEl>
                                          <p:spTgt spid="3086"/>
                                        </p:tgtEl>
                                        <p:attrNameLst>
                                          <p:attrName>ppt_h</p:attrName>
                                        </p:attrNameLst>
                                      </p:cBhvr>
                                      <p:tavLst>
                                        <p:tav tm="0">
                                          <p:val>
                                            <p:fltVal val="0"/>
                                          </p:val>
                                        </p:tav>
                                        <p:tav tm="100000">
                                          <p:val>
                                            <p:strVal val="#ppt_h"/>
                                          </p:val>
                                        </p:tav>
                                      </p:tavLst>
                                    </p:anim>
                                    <p:animEffect transition="in" filter="fade">
                                      <p:cBhvr>
                                        <p:cTn id="157" dur="500"/>
                                        <p:tgtEl>
                                          <p:spTgt spid="3086"/>
                                        </p:tgtEl>
                                      </p:cBhvr>
                                    </p:animEffect>
                                  </p:childTnLst>
                                </p:cTn>
                              </p:par>
                            </p:childTnLst>
                          </p:cTn>
                        </p:par>
                      </p:childTnLst>
                    </p:cTn>
                  </p:par>
                  <p:par>
                    <p:cTn id="158" fill="hold">
                      <p:stCondLst>
                        <p:cond delay="indefinite"/>
                      </p:stCondLst>
                      <p:childTnLst>
                        <p:par>
                          <p:cTn id="159" fill="hold">
                            <p:stCondLst>
                              <p:cond delay="0"/>
                            </p:stCondLst>
                            <p:childTnLst>
                              <p:par>
                                <p:cTn id="160" presetID="53" presetClass="exit" presetSubtype="32" fill="hold" nodeType="clickEffect">
                                  <p:stCondLst>
                                    <p:cond delay="0"/>
                                  </p:stCondLst>
                                  <p:childTnLst>
                                    <p:anim calcmode="lin" valueType="num">
                                      <p:cBhvr>
                                        <p:cTn id="161" dur="500"/>
                                        <p:tgtEl>
                                          <p:spTgt spid="3086"/>
                                        </p:tgtEl>
                                        <p:attrNameLst>
                                          <p:attrName>ppt_w</p:attrName>
                                        </p:attrNameLst>
                                      </p:cBhvr>
                                      <p:tavLst>
                                        <p:tav tm="0">
                                          <p:val>
                                            <p:strVal val="ppt_w"/>
                                          </p:val>
                                        </p:tav>
                                        <p:tav tm="100000">
                                          <p:val>
                                            <p:fltVal val="0"/>
                                          </p:val>
                                        </p:tav>
                                      </p:tavLst>
                                    </p:anim>
                                    <p:anim calcmode="lin" valueType="num">
                                      <p:cBhvr>
                                        <p:cTn id="162" dur="500"/>
                                        <p:tgtEl>
                                          <p:spTgt spid="3086"/>
                                        </p:tgtEl>
                                        <p:attrNameLst>
                                          <p:attrName>ppt_h</p:attrName>
                                        </p:attrNameLst>
                                      </p:cBhvr>
                                      <p:tavLst>
                                        <p:tav tm="0">
                                          <p:val>
                                            <p:strVal val="ppt_h"/>
                                          </p:val>
                                        </p:tav>
                                        <p:tav tm="100000">
                                          <p:val>
                                            <p:fltVal val="0"/>
                                          </p:val>
                                        </p:tav>
                                      </p:tavLst>
                                    </p:anim>
                                    <p:animEffect transition="out" filter="fade">
                                      <p:cBhvr>
                                        <p:cTn id="163" dur="500"/>
                                        <p:tgtEl>
                                          <p:spTgt spid="3086"/>
                                        </p:tgtEl>
                                      </p:cBhvr>
                                    </p:animEffect>
                                    <p:set>
                                      <p:cBhvr>
                                        <p:cTn id="164" dur="1" fill="hold">
                                          <p:stCondLst>
                                            <p:cond delay="499"/>
                                          </p:stCondLst>
                                        </p:cTn>
                                        <p:tgtEl>
                                          <p:spTgt spid="3086"/>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nodeType="clickEffect">
                                  <p:stCondLst>
                                    <p:cond delay="0"/>
                                  </p:stCondLst>
                                  <p:childTnLst>
                                    <p:set>
                                      <p:cBhvr>
                                        <p:cTn id="168" dur="1" fill="hold">
                                          <p:stCondLst>
                                            <p:cond delay="0"/>
                                          </p:stCondLst>
                                        </p:cTn>
                                        <p:tgtEl>
                                          <p:spTgt spid="3087"/>
                                        </p:tgtEl>
                                        <p:attrNameLst>
                                          <p:attrName>style.visibility</p:attrName>
                                        </p:attrNameLst>
                                      </p:cBhvr>
                                      <p:to>
                                        <p:strVal val="visible"/>
                                      </p:to>
                                    </p:set>
                                    <p:anim calcmode="lin" valueType="num">
                                      <p:cBhvr>
                                        <p:cTn id="169" dur="500" fill="hold"/>
                                        <p:tgtEl>
                                          <p:spTgt spid="3087"/>
                                        </p:tgtEl>
                                        <p:attrNameLst>
                                          <p:attrName>ppt_w</p:attrName>
                                        </p:attrNameLst>
                                      </p:cBhvr>
                                      <p:tavLst>
                                        <p:tav tm="0">
                                          <p:val>
                                            <p:fltVal val="0"/>
                                          </p:val>
                                        </p:tav>
                                        <p:tav tm="100000">
                                          <p:val>
                                            <p:strVal val="#ppt_w"/>
                                          </p:val>
                                        </p:tav>
                                      </p:tavLst>
                                    </p:anim>
                                    <p:anim calcmode="lin" valueType="num">
                                      <p:cBhvr>
                                        <p:cTn id="170" dur="500" fill="hold"/>
                                        <p:tgtEl>
                                          <p:spTgt spid="3087"/>
                                        </p:tgtEl>
                                        <p:attrNameLst>
                                          <p:attrName>ppt_h</p:attrName>
                                        </p:attrNameLst>
                                      </p:cBhvr>
                                      <p:tavLst>
                                        <p:tav tm="0">
                                          <p:val>
                                            <p:fltVal val="0"/>
                                          </p:val>
                                        </p:tav>
                                        <p:tav tm="100000">
                                          <p:val>
                                            <p:strVal val="#ppt_h"/>
                                          </p:val>
                                        </p:tav>
                                      </p:tavLst>
                                    </p:anim>
                                    <p:animEffect transition="in" filter="fade">
                                      <p:cBhvr>
                                        <p:cTn id="171" dur="500"/>
                                        <p:tgtEl>
                                          <p:spTgt spid="3087"/>
                                        </p:tgtEl>
                                      </p:cBhvr>
                                    </p:animEffect>
                                  </p:childTnLst>
                                </p:cTn>
                              </p:par>
                            </p:childTnLst>
                          </p:cTn>
                        </p:par>
                      </p:childTnLst>
                    </p:cTn>
                  </p:par>
                  <p:par>
                    <p:cTn id="172" fill="hold">
                      <p:stCondLst>
                        <p:cond delay="indefinite"/>
                      </p:stCondLst>
                      <p:childTnLst>
                        <p:par>
                          <p:cTn id="173" fill="hold">
                            <p:stCondLst>
                              <p:cond delay="0"/>
                            </p:stCondLst>
                            <p:childTnLst>
                              <p:par>
                                <p:cTn id="174" presetID="53" presetClass="exit" presetSubtype="32" fill="hold" nodeType="clickEffect">
                                  <p:stCondLst>
                                    <p:cond delay="0"/>
                                  </p:stCondLst>
                                  <p:childTnLst>
                                    <p:anim calcmode="lin" valueType="num">
                                      <p:cBhvr>
                                        <p:cTn id="175" dur="500"/>
                                        <p:tgtEl>
                                          <p:spTgt spid="3087"/>
                                        </p:tgtEl>
                                        <p:attrNameLst>
                                          <p:attrName>ppt_w</p:attrName>
                                        </p:attrNameLst>
                                      </p:cBhvr>
                                      <p:tavLst>
                                        <p:tav tm="0">
                                          <p:val>
                                            <p:strVal val="ppt_w"/>
                                          </p:val>
                                        </p:tav>
                                        <p:tav tm="100000">
                                          <p:val>
                                            <p:fltVal val="0"/>
                                          </p:val>
                                        </p:tav>
                                      </p:tavLst>
                                    </p:anim>
                                    <p:anim calcmode="lin" valueType="num">
                                      <p:cBhvr>
                                        <p:cTn id="176" dur="500"/>
                                        <p:tgtEl>
                                          <p:spTgt spid="3087"/>
                                        </p:tgtEl>
                                        <p:attrNameLst>
                                          <p:attrName>ppt_h</p:attrName>
                                        </p:attrNameLst>
                                      </p:cBhvr>
                                      <p:tavLst>
                                        <p:tav tm="0">
                                          <p:val>
                                            <p:strVal val="ppt_h"/>
                                          </p:val>
                                        </p:tav>
                                        <p:tav tm="100000">
                                          <p:val>
                                            <p:fltVal val="0"/>
                                          </p:val>
                                        </p:tav>
                                      </p:tavLst>
                                    </p:anim>
                                    <p:animEffect transition="out" filter="fade">
                                      <p:cBhvr>
                                        <p:cTn id="177" dur="500"/>
                                        <p:tgtEl>
                                          <p:spTgt spid="3087"/>
                                        </p:tgtEl>
                                      </p:cBhvr>
                                    </p:animEffect>
                                    <p:set>
                                      <p:cBhvr>
                                        <p:cTn id="178" dur="1" fill="hold">
                                          <p:stCondLst>
                                            <p:cond delay="499"/>
                                          </p:stCondLst>
                                        </p:cTn>
                                        <p:tgtEl>
                                          <p:spTgt spid="3087"/>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53" presetClass="entr" presetSubtype="16" fill="hold" nodeType="clickEffect">
                                  <p:stCondLst>
                                    <p:cond delay="0"/>
                                  </p:stCondLst>
                                  <p:childTnLst>
                                    <p:set>
                                      <p:cBhvr>
                                        <p:cTn id="182" dur="1" fill="hold">
                                          <p:stCondLst>
                                            <p:cond delay="0"/>
                                          </p:stCondLst>
                                        </p:cTn>
                                        <p:tgtEl>
                                          <p:spTgt spid="3088"/>
                                        </p:tgtEl>
                                        <p:attrNameLst>
                                          <p:attrName>style.visibility</p:attrName>
                                        </p:attrNameLst>
                                      </p:cBhvr>
                                      <p:to>
                                        <p:strVal val="visible"/>
                                      </p:to>
                                    </p:set>
                                    <p:anim calcmode="lin" valueType="num">
                                      <p:cBhvr>
                                        <p:cTn id="183" dur="500" fill="hold"/>
                                        <p:tgtEl>
                                          <p:spTgt spid="3088"/>
                                        </p:tgtEl>
                                        <p:attrNameLst>
                                          <p:attrName>ppt_w</p:attrName>
                                        </p:attrNameLst>
                                      </p:cBhvr>
                                      <p:tavLst>
                                        <p:tav tm="0">
                                          <p:val>
                                            <p:fltVal val="0"/>
                                          </p:val>
                                        </p:tav>
                                        <p:tav tm="100000">
                                          <p:val>
                                            <p:strVal val="#ppt_w"/>
                                          </p:val>
                                        </p:tav>
                                      </p:tavLst>
                                    </p:anim>
                                    <p:anim calcmode="lin" valueType="num">
                                      <p:cBhvr>
                                        <p:cTn id="184" dur="500" fill="hold"/>
                                        <p:tgtEl>
                                          <p:spTgt spid="3088"/>
                                        </p:tgtEl>
                                        <p:attrNameLst>
                                          <p:attrName>ppt_h</p:attrName>
                                        </p:attrNameLst>
                                      </p:cBhvr>
                                      <p:tavLst>
                                        <p:tav tm="0">
                                          <p:val>
                                            <p:fltVal val="0"/>
                                          </p:val>
                                        </p:tav>
                                        <p:tav tm="100000">
                                          <p:val>
                                            <p:strVal val="#ppt_h"/>
                                          </p:val>
                                        </p:tav>
                                      </p:tavLst>
                                    </p:anim>
                                    <p:animEffect transition="in" filter="fade">
                                      <p:cBhvr>
                                        <p:cTn id="185" dur="500"/>
                                        <p:tgtEl>
                                          <p:spTgt spid="3088"/>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xit" presetSubtype="32" fill="hold" nodeType="clickEffect">
                                  <p:stCondLst>
                                    <p:cond delay="0"/>
                                  </p:stCondLst>
                                  <p:childTnLst>
                                    <p:anim calcmode="lin" valueType="num">
                                      <p:cBhvr>
                                        <p:cTn id="189" dur="500"/>
                                        <p:tgtEl>
                                          <p:spTgt spid="3088"/>
                                        </p:tgtEl>
                                        <p:attrNameLst>
                                          <p:attrName>ppt_w</p:attrName>
                                        </p:attrNameLst>
                                      </p:cBhvr>
                                      <p:tavLst>
                                        <p:tav tm="0">
                                          <p:val>
                                            <p:strVal val="ppt_w"/>
                                          </p:val>
                                        </p:tav>
                                        <p:tav tm="100000">
                                          <p:val>
                                            <p:fltVal val="0"/>
                                          </p:val>
                                        </p:tav>
                                      </p:tavLst>
                                    </p:anim>
                                    <p:anim calcmode="lin" valueType="num">
                                      <p:cBhvr>
                                        <p:cTn id="190" dur="500"/>
                                        <p:tgtEl>
                                          <p:spTgt spid="3088"/>
                                        </p:tgtEl>
                                        <p:attrNameLst>
                                          <p:attrName>ppt_h</p:attrName>
                                        </p:attrNameLst>
                                      </p:cBhvr>
                                      <p:tavLst>
                                        <p:tav tm="0">
                                          <p:val>
                                            <p:strVal val="ppt_h"/>
                                          </p:val>
                                        </p:tav>
                                        <p:tav tm="100000">
                                          <p:val>
                                            <p:fltVal val="0"/>
                                          </p:val>
                                        </p:tav>
                                      </p:tavLst>
                                    </p:anim>
                                    <p:animEffect transition="out" filter="fade">
                                      <p:cBhvr>
                                        <p:cTn id="191" dur="500"/>
                                        <p:tgtEl>
                                          <p:spTgt spid="3088"/>
                                        </p:tgtEl>
                                      </p:cBhvr>
                                    </p:animEffect>
                                    <p:set>
                                      <p:cBhvr>
                                        <p:cTn id="192" dur="1" fill="hold">
                                          <p:stCondLst>
                                            <p:cond delay="499"/>
                                          </p:stCondLst>
                                        </p:cTn>
                                        <p:tgtEl>
                                          <p:spTgt spid="308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53" presetClass="entr" presetSubtype="16" fill="hold" nodeType="clickEffect">
                                  <p:stCondLst>
                                    <p:cond delay="0"/>
                                  </p:stCondLst>
                                  <p:childTnLst>
                                    <p:set>
                                      <p:cBhvr>
                                        <p:cTn id="196" dur="1" fill="hold">
                                          <p:stCondLst>
                                            <p:cond delay="0"/>
                                          </p:stCondLst>
                                        </p:cTn>
                                        <p:tgtEl>
                                          <p:spTgt spid="3089"/>
                                        </p:tgtEl>
                                        <p:attrNameLst>
                                          <p:attrName>style.visibility</p:attrName>
                                        </p:attrNameLst>
                                      </p:cBhvr>
                                      <p:to>
                                        <p:strVal val="visible"/>
                                      </p:to>
                                    </p:set>
                                    <p:anim calcmode="lin" valueType="num">
                                      <p:cBhvr>
                                        <p:cTn id="197" dur="500" fill="hold"/>
                                        <p:tgtEl>
                                          <p:spTgt spid="3089"/>
                                        </p:tgtEl>
                                        <p:attrNameLst>
                                          <p:attrName>ppt_w</p:attrName>
                                        </p:attrNameLst>
                                      </p:cBhvr>
                                      <p:tavLst>
                                        <p:tav tm="0">
                                          <p:val>
                                            <p:fltVal val="0"/>
                                          </p:val>
                                        </p:tav>
                                        <p:tav tm="100000">
                                          <p:val>
                                            <p:strVal val="#ppt_w"/>
                                          </p:val>
                                        </p:tav>
                                      </p:tavLst>
                                    </p:anim>
                                    <p:anim calcmode="lin" valueType="num">
                                      <p:cBhvr>
                                        <p:cTn id="198" dur="500" fill="hold"/>
                                        <p:tgtEl>
                                          <p:spTgt spid="3089"/>
                                        </p:tgtEl>
                                        <p:attrNameLst>
                                          <p:attrName>ppt_h</p:attrName>
                                        </p:attrNameLst>
                                      </p:cBhvr>
                                      <p:tavLst>
                                        <p:tav tm="0">
                                          <p:val>
                                            <p:fltVal val="0"/>
                                          </p:val>
                                        </p:tav>
                                        <p:tav tm="100000">
                                          <p:val>
                                            <p:strVal val="#ppt_h"/>
                                          </p:val>
                                        </p:tav>
                                      </p:tavLst>
                                    </p:anim>
                                    <p:animEffect transition="in" filter="fade">
                                      <p:cBhvr>
                                        <p:cTn id="199" dur="500"/>
                                        <p:tgtEl>
                                          <p:spTgt spid="3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课程资料的获取、答疑形式、考核形式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基础回顾</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数据分析库</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SciPy</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Matplotlib</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Jupyter Notebook</a:t>
            </a:r>
            <a:r>
              <a:rPr lang="zh-CN" altLang="en-US" sz="1600">
                <a:solidFill>
                  <a:schemeClr val="accent5">
                    <a:lumMod val="75000"/>
                  </a:schemeClr>
                </a:solidFill>
                <a:latin typeface="微软雅黑" pitchFamily="34" charset="-122"/>
                <a:ea typeface="微软雅黑" pitchFamily="34" charset="-122"/>
              </a:rPr>
              <a:t>的安装</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进行开发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61665"/>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zh-CN" altLang="en-US" sz="1600">
                <a:solidFill>
                  <a:schemeClr val="accent5">
                    <a:lumMod val="75000"/>
                  </a:schemeClr>
                </a:solidFill>
                <a:latin typeface="微软雅黑" pitchFamily="34" charset="-122"/>
                <a:ea typeface="微软雅黑" pitchFamily="34" charset="-122"/>
              </a:rPr>
              <a:t>实例</a:t>
            </a:r>
            <a:r>
              <a:rPr lang="zh-CN" altLang="en-US" sz="1600" smtClean="0">
                <a:solidFill>
                  <a:schemeClr val="accent5">
                    <a:lumMod val="75000"/>
                  </a:schemeClr>
                </a:solidFill>
                <a:latin typeface="微软雅黑" pitchFamily="34" charset="-122"/>
                <a:ea typeface="微软雅黑" pitchFamily="34" charset="-122"/>
              </a:rPr>
              <a:t>来学习各属性的使用。</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412776"/>
            <a:ext cx="39243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—arange</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a:pPr>
            <a:r>
              <a:rPr lang="en-US" altLang="zh-CN" sz="1600" b="1" smtClean="0">
                <a:solidFill>
                  <a:schemeClr val="accent5">
                    <a:lumMod val="75000"/>
                  </a:schemeClr>
                </a:solidFill>
                <a:latin typeface="微软雅黑" pitchFamily="34" charset="-122"/>
                <a:ea typeface="微软雅黑" pitchFamily="34" charset="-122"/>
              </a:rPr>
              <a:t>arange</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通过数值范围（可设定步长）创建 </a:t>
            </a:r>
            <a:r>
              <a:rPr lang="en-US" altLang="zh-CN" sz="160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以步长为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用</a:t>
            </a:r>
            <a:r>
              <a:rPr lang="en-US" altLang="zh-CN" sz="1600" smtClean="0">
                <a:solidFill>
                  <a:schemeClr val="accent5">
                    <a:lumMod val="75000"/>
                  </a:schemeClr>
                </a:solidFill>
                <a:latin typeface="微软雅黑" pitchFamily="34" charset="-122"/>
                <a:ea typeface="微软雅黑" pitchFamily="34" charset="-122"/>
              </a:rPr>
              <a:t>10~20</a:t>
            </a:r>
            <a:r>
              <a:rPr lang="zh-CN" altLang="en-US" sz="1600" smtClean="0">
                <a:solidFill>
                  <a:schemeClr val="accent5">
                    <a:lumMod val="75000"/>
                  </a:schemeClr>
                </a:solidFill>
                <a:latin typeface="微软雅黑" pitchFamily="34" charset="-122"/>
                <a:ea typeface="微软雅黑" pitchFamily="34" charset="-122"/>
              </a:rPr>
              <a:t>创建</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a:t>
            </a:r>
            <a:r>
              <a:rPr lang="en-US" altLang="zh-CN" sz="1600" smtClean="0">
                <a:solidFill>
                  <a:schemeClr val="accent5">
                    <a:lumMod val="75000"/>
                  </a:schemeClr>
                </a:solidFill>
                <a:latin typeface="微软雅黑" pitchFamily="34" charset="-122"/>
                <a:ea typeface="微软雅黑" pitchFamily="34" charset="-122"/>
              </a:rPr>
              <a:t>linspace</a:t>
            </a:r>
            <a:r>
              <a:rPr lang="zh-CN" altLang="en-US" sz="1600" smtClean="0">
                <a:solidFill>
                  <a:schemeClr val="accent5">
                    <a:lumMod val="75000"/>
                  </a:schemeClr>
                </a:solidFill>
                <a:latin typeface="微软雅黑" pitchFamily="34" charset="-122"/>
                <a:ea typeface="微软雅黑" pitchFamily="34" charset="-122"/>
              </a:rPr>
              <a:t>函数可用于创建成等差关系的一维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logspace</a:t>
            </a:r>
            <a:r>
              <a:rPr lang="zh-CN" altLang="en-US" sz="1600" smtClean="0">
                <a:solidFill>
                  <a:schemeClr val="accent5">
                    <a:lumMod val="75000"/>
                  </a:schemeClr>
                </a:solidFill>
                <a:latin typeface="微软雅黑" pitchFamily="34" charset="-122"/>
                <a:ea typeface="微软雅黑" pitchFamily="34" charset="-122"/>
              </a:rPr>
              <a:t>函数可用于创建等比关系的</a:t>
            </a:r>
            <a:r>
              <a:rPr lang="zh-CN" altLang="en-US" sz="1600">
                <a:solidFill>
                  <a:schemeClr val="accent5">
                    <a:lumMod val="75000"/>
                  </a:schemeClr>
                </a:solidFill>
                <a:latin typeface="微软雅黑" pitchFamily="34" charset="-122"/>
                <a:ea typeface="微软雅黑" pitchFamily="34" charset="-122"/>
              </a:rPr>
              <a:t>一维</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28575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70" y="2863602"/>
            <a:ext cx="1562857" cy="113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17" y="4519785"/>
            <a:ext cx="1729165" cy="364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16" y="5080896"/>
            <a:ext cx="1008599" cy="16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fltVal val="0"/>
                                          </p:val>
                                        </p:tav>
                                        <p:tav tm="100000">
                                          <p:val>
                                            <p:strVal val="#ppt_h"/>
                                          </p:val>
                                        </p:tav>
                                      </p:tavLst>
                                    </p:anim>
                                    <p:animEffect transition="in" filter="fade">
                                      <p:cBhvr>
                                        <p:cTn id="24" dur="500"/>
                                        <p:tgtEl>
                                          <p:spTgt spid="133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315"/>
                                        </p:tgtEl>
                                        <p:attrNameLst>
                                          <p:attrName>style.visibility</p:attrName>
                                        </p:attrNameLst>
                                      </p:cBhvr>
                                      <p:to>
                                        <p:strVal val="visible"/>
                                      </p:to>
                                    </p:set>
                                    <p:anim calcmode="lin" valueType="num">
                                      <p:cBhvr>
                                        <p:cTn id="34" dur="500" fill="hold"/>
                                        <p:tgtEl>
                                          <p:spTgt spid="13315"/>
                                        </p:tgtEl>
                                        <p:attrNameLst>
                                          <p:attrName>ppt_w</p:attrName>
                                        </p:attrNameLst>
                                      </p:cBhvr>
                                      <p:tavLst>
                                        <p:tav tm="0">
                                          <p:val>
                                            <p:fltVal val="0"/>
                                          </p:val>
                                        </p:tav>
                                        <p:tav tm="100000">
                                          <p:val>
                                            <p:strVal val="#ppt_w"/>
                                          </p:val>
                                        </p:tav>
                                      </p:tavLst>
                                    </p:anim>
                                    <p:anim calcmode="lin" valueType="num">
                                      <p:cBhvr>
                                        <p:cTn id="35" dur="500" fill="hold"/>
                                        <p:tgtEl>
                                          <p:spTgt spid="13315"/>
                                        </p:tgtEl>
                                        <p:attrNameLst>
                                          <p:attrName>ppt_h</p:attrName>
                                        </p:attrNameLst>
                                      </p:cBhvr>
                                      <p:tavLst>
                                        <p:tav tm="0">
                                          <p:val>
                                            <p:fltVal val="0"/>
                                          </p:val>
                                        </p:tav>
                                        <p:tav tm="100000">
                                          <p:val>
                                            <p:strVal val="#ppt_h"/>
                                          </p:val>
                                        </p:tav>
                                      </p:tavLst>
                                    </p:anim>
                                    <p:animEffect transition="in" filter="fade">
                                      <p:cBhvr>
                                        <p:cTn id="36" dur="500"/>
                                        <p:tgtEl>
                                          <p:spTgt spid="133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316"/>
                                        </p:tgtEl>
                                        <p:attrNameLst>
                                          <p:attrName>style.visibility</p:attrName>
                                        </p:attrNameLst>
                                      </p:cBhvr>
                                      <p:to>
                                        <p:strVal val="visible"/>
                                      </p:to>
                                    </p:set>
                                    <p:anim calcmode="lin" valueType="num">
                                      <p:cBhvr>
                                        <p:cTn id="46" dur="500" fill="hold"/>
                                        <p:tgtEl>
                                          <p:spTgt spid="13316"/>
                                        </p:tgtEl>
                                        <p:attrNameLst>
                                          <p:attrName>ppt_w</p:attrName>
                                        </p:attrNameLst>
                                      </p:cBhvr>
                                      <p:tavLst>
                                        <p:tav tm="0">
                                          <p:val>
                                            <p:fltVal val="0"/>
                                          </p:val>
                                        </p:tav>
                                        <p:tav tm="100000">
                                          <p:val>
                                            <p:strVal val="#ppt_w"/>
                                          </p:val>
                                        </p:tav>
                                      </p:tavLst>
                                    </p:anim>
                                    <p:anim calcmode="lin" valueType="num">
                                      <p:cBhvr>
                                        <p:cTn id="47" dur="500" fill="hold"/>
                                        <p:tgtEl>
                                          <p:spTgt spid="13316"/>
                                        </p:tgtEl>
                                        <p:attrNameLst>
                                          <p:attrName>ppt_h</p:attrName>
                                        </p:attrNameLst>
                                      </p:cBhvr>
                                      <p:tavLst>
                                        <p:tav tm="0">
                                          <p:val>
                                            <p:fltVal val="0"/>
                                          </p:val>
                                        </p:tav>
                                        <p:tav tm="100000">
                                          <p:val>
                                            <p:strVal val="#ppt_h"/>
                                          </p:val>
                                        </p:tav>
                                      </p:tavLst>
                                    </p:anim>
                                    <p:animEffect transition="in" filter="fade">
                                      <p:cBhvr>
                                        <p:cTn id="48" dur="500"/>
                                        <p:tgtEl>
                                          <p:spTgt spid="133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317"/>
                                        </p:tgtEl>
                                        <p:attrNameLst>
                                          <p:attrName>style.visibility</p:attrName>
                                        </p:attrNameLst>
                                      </p:cBhvr>
                                      <p:to>
                                        <p:strVal val="visible"/>
                                      </p:to>
                                    </p:set>
                                    <p:anim calcmode="lin" valueType="num">
                                      <p:cBhvr>
                                        <p:cTn id="53" dur="500" fill="hold"/>
                                        <p:tgtEl>
                                          <p:spTgt spid="13317"/>
                                        </p:tgtEl>
                                        <p:attrNameLst>
                                          <p:attrName>ppt_w</p:attrName>
                                        </p:attrNameLst>
                                      </p:cBhvr>
                                      <p:tavLst>
                                        <p:tav tm="0">
                                          <p:val>
                                            <p:fltVal val="0"/>
                                          </p:val>
                                        </p:tav>
                                        <p:tav tm="100000">
                                          <p:val>
                                            <p:strVal val="#ppt_w"/>
                                          </p:val>
                                        </p:tav>
                                      </p:tavLst>
                                    </p:anim>
                                    <p:anim calcmode="lin" valueType="num">
                                      <p:cBhvr>
                                        <p:cTn id="54" dur="500" fill="hold"/>
                                        <p:tgtEl>
                                          <p:spTgt spid="13317"/>
                                        </p:tgtEl>
                                        <p:attrNameLst>
                                          <p:attrName>ppt_h</p:attrName>
                                        </p:attrNameLst>
                                      </p:cBhvr>
                                      <p:tavLst>
                                        <p:tav tm="0">
                                          <p:val>
                                            <p:fltVal val="0"/>
                                          </p:val>
                                        </p:tav>
                                        <p:tav tm="100000">
                                          <p:val>
                                            <p:strVal val="#ppt_h"/>
                                          </p:val>
                                        </p:tav>
                                      </p:tavLst>
                                    </p:anim>
                                    <p:animEffect transition="in" filter="fade">
                                      <p:cBhvr>
                                        <p:cTn id="55" dur="500"/>
                                        <p:tgtEl>
                                          <p:spTgt spid="133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2"/>
            </a:pPr>
            <a:r>
              <a:rPr lang="en-US" altLang="zh-CN" sz="1600" b="1" smtClean="0">
                <a:solidFill>
                  <a:schemeClr val="accent5">
                    <a:lumMod val="75000"/>
                  </a:schemeClr>
                </a:solidFill>
                <a:latin typeface="微软雅黑" pitchFamily="34" charset="-122"/>
                <a:ea typeface="微软雅黑" pitchFamily="34" charset="-122"/>
              </a:rPr>
              <a:t>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65" y="2780928"/>
            <a:ext cx="4001269" cy="22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55" y="1988840"/>
            <a:ext cx="5610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p:cTn id="17" dur="500" fill="hold"/>
                                        <p:tgtEl>
                                          <p:spTgt spid="2051"/>
                                        </p:tgtEl>
                                        <p:attrNameLst>
                                          <p:attrName>ppt_w</p:attrName>
                                        </p:attrNameLst>
                                      </p:cBhvr>
                                      <p:tavLst>
                                        <p:tav tm="0">
                                          <p:val>
                                            <p:fltVal val="0"/>
                                          </p:val>
                                        </p:tav>
                                        <p:tav tm="100000">
                                          <p:val>
                                            <p:strVal val="#ppt_w"/>
                                          </p:val>
                                        </p:tav>
                                      </p:tavLst>
                                    </p:anim>
                                    <p:anim calcmode="lin" valueType="num">
                                      <p:cBhvr>
                                        <p:cTn id="18" dur="500" fill="hold"/>
                                        <p:tgtEl>
                                          <p:spTgt spid="2051"/>
                                        </p:tgtEl>
                                        <p:attrNameLst>
                                          <p:attrName>ppt_h</p:attrName>
                                        </p:attrNameLst>
                                      </p:cBhvr>
                                      <p:tavLst>
                                        <p:tav tm="0">
                                          <p:val>
                                            <p:fltVal val="0"/>
                                          </p:val>
                                        </p:tav>
                                        <p:tav tm="100000">
                                          <p:val>
                                            <p:strVal val="#ppt_h"/>
                                          </p:val>
                                        </p:tav>
                                      </p:tavLst>
                                    </p:anim>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p:cTn id="29" dur="500" fill="hold"/>
                                        <p:tgtEl>
                                          <p:spTgt spid="2050"/>
                                        </p:tgtEl>
                                        <p:attrNameLst>
                                          <p:attrName>ppt_w</p:attrName>
                                        </p:attrNameLst>
                                      </p:cBhvr>
                                      <p:tavLst>
                                        <p:tav tm="0">
                                          <p:val>
                                            <p:fltVal val="0"/>
                                          </p:val>
                                        </p:tav>
                                        <p:tav tm="100000">
                                          <p:val>
                                            <p:strVal val="#ppt_w"/>
                                          </p:val>
                                        </p:tav>
                                      </p:tavLst>
                                    </p:anim>
                                    <p:anim calcmode="lin" valueType="num">
                                      <p:cBhvr>
                                        <p:cTn id="30" dur="500" fill="hold"/>
                                        <p:tgtEl>
                                          <p:spTgt spid="2050"/>
                                        </p:tgtEl>
                                        <p:attrNameLst>
                                          <p:attrName>ppt_h</p:attrName>
                                        </p:attrNameLst>
                                      </p:cBhvr>
                                      <p:tavLst>
                                        <p:tav tm="0">
                                          <p:val>
                                            <p:fltVal val="0"/>
                                          </p:val>
                                        </p:tav>
                                        <p:tav tm="100000">
                                          <p:val>
                                            <p:strVal val="#ppt_h"/>
                                          </p:val>
                                        </p:tav>
                                      </p:tavLst>
                                    </p:anim>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18191"/>
          </a:xfrm>
          <a:prstGeom prst="rect">
            <a:avLst/>
          </a:prstGeom>
          <a:noFill/>
        </p:spPr>
        <p:txBody>
          <a:bodyPr wrap="square" rtlCol="0">
            <a:spAutoFit/>
          </a:bodyPr>
          <a:lstStyle/>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例：使用</a:t>
            </a:r>
            <a:r>
              <a:rPr lang="en-US" altLang="zh-CN" sz="1600" smtClean="0">
                <a:solidFill>
                  <a:schemeClr val="accent5">
                    <a:lumMod val="75000"/>
                  </a:schemeClr>
                </a:solidFill>
                <a:latin typeface="微软雅黑" pitchFamily="34" charset="-122"/>
                <a:ea typeface="微软雅黑" pitchFamily="34" charset="-122"/>
              </a:rPr>
              <a:t>array</a:t>
            </a:r>
            <a:r>
              <a:rPr lang="zh-CN" altLang="en-US" sz="1600" smtClean="0">
                <a:solidFill>
                  <a:schemeClr val="accent5">
                    <a:lumMod val="75000"/>
                  </a:schemeClr>
                </a:solidFill>
                <a:latin typeface="微软雅黑" pitchFamily="34" charset="-122"/>
                <a:ea typeface="微软雅黑" pitchFamily="34" charset="-122"/>
              </a:rPr>
              <a:t>函数分别创建一维、二维以及复数数组。</a:t>
            </a:r>
            <a:endParaRPr lang="en-US" altLang="zh-CN" sz="1600">
              <a:solidFill>
                <a:schemeClr val="accent5">
                  <a:lumMod val="75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052217"/>
            <a:ext cx="1524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3238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500" fill="hold"/>
                                        <p:tgtEl>
                                          <p:spTgt spid="3075"/>
                                        </p:tgtEl>
                                        <p:attrNameLst>
                                          <p:attrName>ppt_w</p:attrName>
                                        </p:attrNameLst>
                                      </p:cBhvr>
                                      <p:tavLst>
                                        <p:tav tm="0">
                                          <p:val>
                                            <p:fltVal val="0"/>
                                          </p:val>
                                        </p:tav>
                                        <p:tav tm="100000">
                                          <p:val>
                                            <p:strVal val="#ppt_w"/>
                                          </p:val>
                                        </p:tav>
                                      </p:tavLst>
                                    </p:anim>
                                    <p:anim calcmode="lin" valueType="num">
                                      <p:cBhvr>
                                        <p:cTn id="20" dur="500" fill="hold"/>
                                        <p:tgtEl>
                                          <p:spTgt spid="3075"/>
                                        </p:tgtEl>
                                        <p:attrNameLst>
                                          <p:attrName>ppt_h</p:attrName>
                                        </p:attrNameLst>
                                      </p:cBhvr>
                                      <p:tavLst>
                                        <p:tav tm="0">
                                          <p:val>
                                            <p:fltVal val="0"/>
                                          </p:val>
                                        </p:tav>
                                        <p:tav tm="100000">
                                          <p:val>
                                            <p:strVal val="#ppt_h"/>
                                          </p:val>
                                        </p:tav>
                                      </p:tavLst>
                                    </p:anim>
                                    <p:animEffect transition="in" filter="fad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smtClean="0">
                <a:solidFill>
                  <a:schemeClr val="accent5">
                    <a:lumMod val="50000"/>
                  </a:schemeClr>
                </a:solidFill>
                <a:latin typeface="微软雅黑" pitchFamily="34" charset="-122"/>
                <a:ea typeface="微软雅黑" pitchFamily="34" charset="-122"/>
              </a:rPr>
              <a:t>—empty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3"/>
            </a:pPr>
            <a:r>
              <a:rPr lang="en-US" altLang="zh-CN" sz="1600" b="1" smtClean="0">
                <a:solidFill>
                  <a:schemeClr val="accent5">
                    <a:lumMod val="75000"/>
                  </a:schemeClr>
                </a:solidFill>
                <a:latin typeface="微软雅黑" pitchFamily="34" charset="-122"/>
                <a:ea typeface="微软雅黑" pitchFamily="34" charset="-122"/>
              </a:rPr>
              <a:t>empty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用于创建一个指定形状（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）、数据类型（</a:t>
            </a:r>
            <a:r>
              <a:rPr lang="en-US" altLang="zh-CN" sz="1600" smtClean="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）且未初始化的数组。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下面代码创建一个</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行</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列的数组：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类似的还有</a:t>
            </a:r>
            <a:r>
              <a:rPr lang="en-US" altLang="zh-CN" sz="1600" smtClean="0">
                <a:solidFill>
                  <a:schemeClr val="accent5">
                    <a:lumMod val="75000"/>
                  </a:schemeClr>
                </a:solidFill>
                <a:latin typeface="微软雅黑" pitchFamily="34" charset="-122"/>
                <a:ea typeface="微软雅黑" pitchFamily="34" charset="-122"/>
              </a:rPr>
              <a:t>zeros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ones</a:t>
            </a:r>
            <a:r>
              <a:rPr lang="zh-CN" altLang="en-US" sz="1600" smtClean="0">
                <a:solidFill>
                  <a:schemeClr val="accent5">
                    <a:lumMod val="75000"/>
                  </a:schemeClr>
                </a:solidFill>
                <a:latin typeface="微软雅黑" pitchFamily="34" charset="-122"/>
                <a:ea typeface="微软雅黑" pitchFamily="34" charset="-122"/>
              </a:rPr>
              <a:t>函数。</a:t>
            </a:r>
            <a:endParaRPr lang="en-US" altLang="zh-CN" sz="1600">
              <a:solidFill>
                <a:schemeClr val="accent5">
                  <a:lumMod val="75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34861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026" y="3212976"/>
            <a:ext cx="4003948" cy="104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821888"/>
            <a:ext cx="2428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5388074"/>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 calcmode="lin" valueType="num">
                                      <p:cBhvr>
                                        <p:cTn id="22" dur="500" fill="hold"/>
                                        <p:tgtEl>
                                          <p:spTgt spid="10242"/>
                                        </p:tgtEl>
                                        <p:attrNameLst>
                                          <p:attrName>ppt_w</p:attrName>
                                        </p:attrNameLst>
                                      </p:cBhvr>
                                      <p:tavLst>
                                        <p:tav tm="0">
                                          <p:val>
                                            <p:fltVal val="0"/>
                                          </p:val>
                                        </p:tav>
                                        <p:tav tm="100000">
                                          <p:val>
                                            <p:strVal val="#ppt_w"/>
                                          </p:val>
                                        </p:tav>
                                      </p:tavLst>
                                    </p:anim>
                                    <p:anim calcmode="lin" valueType="num">
                                      <p:cBhvr>
                                        <p:cTn id="23" dur="500" fill="hold"/>
                                        <p:tgtEl>
                                          <p:spTgt spid="10242"/>
                                        </p:tgtEl>
                                        <p:attrNameLst>
                                          <p:attrName>ppt_h</p:attrName>
                                        </p:attrNameLst>
                                      </p:cBhvr>
                                      <p:tavLst>
                                        <p:tav tm="0">
                                          <p:val>
                                            <p:fltVal val="0"/>
                                          </p:val>
                                        </p:tav>
                                        <p:tav tm="100000">
                                          <p:val>
                                            <p:strVal val="#ppt_h"/>
                                          </p:val>
                                        </p:tav>
                                      </p:tavLst>
                                    </p:anim>
                                    <p:animEffect transition="in" filter="fade">
                                      <p:cBhvr>
                                        <p:cTn id="24" dur="500"/>
                                        <p:tgtEl>
                                          <p:spTgt spid="1024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 calcmode="lin" valueType="num">
                                      <p:cBhvr>
                                        <p:cTn id="34" dur="500" fill="hold"/>
                                        <p:tgtEl>
                                          <p:spTgt spid="10243"/>
                                        </p:tgtEl>
                                        <p:attrNameLst>
                                          <p:attrName>ppt_w</p:attrName>
                                        </p:attrNameLst>
                                      </p:cBhvr>
                                      <p:tavLst>
                                        <p:tav tm="0">
                                          <p:val>
                                            <p:fltVal val="0"/>
                                          </p:val>
                                        </p:tav>
                                        <p:tav tm="100000">
                                          <p:val>
                                            <p:strVal val="#ppt_w"/>
                                          </p:val>
                                        </p:tav>
                                      </p:tavLst>
                                    </p:anim>
                                    <p:anim calcmode="lin" valueType="num">
                                      <p:cBhvr>
                                        <p:cTn id="35" dur="500" fill="hold"/>
                                        <p:tgtEl>
                                          <p:spTgt spid="10243"/>
                                        </p:tgtEl>
                                        <p:attrNameLst>
                                          <p:attrName>ppt_h</p:attrName>
                                        </p:attrNameLst>
                                      </p:cBhvr>
                                      <p:tavLst>
                                        <p:tav tm="0">
                                          <p:val>
                                            <p:fltVal val="0"/>
                                          </p:val>
                                        </p:tav>
                                        <p:tav tm="100000">
                                          <p:val>
                                            <p:strVal val="#ppt_h"/>
                                          </p:val>
                                        </p:tav>
                                      </p:tavLst>
                                    </p:anim>
                                    <p:animEffect transition="in" filter="fade">
                                      <p:cBhvr>
                                        <p:cTn id="36" dur="500"/>
                                        <p:tgtEl>
                                          <p:spTgt spid="102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1" dur="500"/>
                                        <p:tgtEl>
                                          <p:spTgt spid="5">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44"/>
                                        </p:tgtEl>
                                        <p:attrNameLst>
                                          <p:attrName>style.visibility</p:attrName>
                                        </p:attrNameLst>
                                      </p:cBhvr>
                                      <p:to>
                                        <p:strVal val="visible"/>
                                      </p:to>
                                    </p:set>
                                    <p:anim calcmode="lin" valueType="num">
                                      <p:cBhvr>
                                        <p:cTn id="46" dur="500" fill="hold"/>
                                        <p:tgtEl>
                                          <p:spTgt spid="10244"/>
                                        </p:tgtEl>
                                        <p:attrNameLst>
                                          <p:attrName>ppt_w</p:attrName>
                                        </p:attrNameLst>
                                      </p:cBhvr>
                                      <p:tavLst>
                                        <p:tav tm="0">
                                          <p:val>
                                            <p:fltVal val="0"/>
                                          </p:val>
                                        </p:tav>
                                        <p:tav tm="100000">
                                          <p:val>
                                            <p:strVal val="#ppt_w"/>
                                          </p:val>
                                        </p:tav>
                                      </p:tavLst>
                                    </p:anim>
                                    <p:anim calcmode="lin" valueType="num">
                                      <p:cBhvr>
                                        <p:cTn id="47" dur="500" fill="hold"/>
                                        <p:tgtEl>
                                          <p:spTgt spid="10244"/>
                                        </p:tgtEl>
                                        <p:attrNameLst>
                                          <p:attrName>ppt_h</p:attrName>
                                        </p:attrNameLst>
                                      </p:cBhvr>
                                      <p:tavLst>
                                        <p:tav tm="0">
                                          <p:val>
                                            <p:fltVal val="0"/>
                                          </p:val>
                                        </p:tav>
                                        <p:tav tm="100000">
                                          <p:val>
                                            <p:strVal val="#ppt_h"/>
                                          </p:val>
                                        </p:tav>
                                      </p:tavLst>
                                    </p:anim>
                                    <p:animEffect transition="in" filter="fade">
                                      <p:cBhvr>
                                        <p:cTn id="48" dur="500"/>
                                        <p:tgtEl>
                                          <p:spTgt spid="1024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245"/>
                                        </p:tgtEl>
                                        <p:attrNameLst>
                                          <p:attrName>style.visibility</p:attrName>
                                        </p:attrNameLst>
                                      </p:cBhvr>
                                      <p:to>
                                        <p:strVal val="visible"/>
                                      </p:to>
                                    </p:set>
                                    <p:anim calcmode="lin" valueType="num">
                                      <p:cBhvr>
                                        <p:cTn id="53" dur="500" fill="hold"/>
                                        <p:tgtEl>
                                          <p:spTgt spid="10245"/>
                                        </p:tgtEl>
                                        <p:attrNameLst>
                                          <p:attrName>ppt_w</p:attrName>
                                        </p:attrNameLst>
                                      </p:cBhvr>
                                      <p:tavLst>
                                        <p:tav tm="0">
                                          <p:val>
                                            <p:fltVal val="0"/>
                                          </p:val>
                                        </p:tav>
                                        <p:tav tm="100000">
                                          <p:val>
                                            <p:strVal val="#ppt_w"/>
                                          </p:val>
                                        </p:tav>
                                      </p:tavLst>
                                    </p:anim>
                                    <p:anim calcmode="lin" valueType="num">
                                      <p:cBhvr>
                                        <p:cTn id="54" dur="500" fill="hold"/>
                                        <p:tgtEl>
                                          <p:spTgt spid="10245"/>
                                        </p:tgtEl>
                                        <p:attrNameLst>
                                          <p:attrName>ppt_h</p:attrName>
                                        </p:attrNameLst>
                                      </p:cBhvr>
                                      <p:tavLst>
                                        <p:tav tm="0">
                                          <p:val>
                                            <p:fltVal val="0"/>
                                          </p:val>
                                        </p:tav>
                                        <p:tav tm="100000">
                                          <p:val>
                                            <p:strVal val="#ppt_h"/>
                                          </p:val>
                                        </p:tav>
                                      </p:tavLst>
                                    </p:anim>
                                    <p:animEffect transition="in" filter="fade">
                                      <p:cBhvr>
                                        <p:cTn id="55" dur="500"/>
                                        <p:tgtEl>
                                          <p:spTgt spid="1024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—asarray</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4"/>
            </a:pPr>
            <a:r>
              <a:rPr lang="en-US" altLang="zh-CN" sz="1600" b="1" smtClean="0">
                <a:solidFill>
                  <a:schemeClr val="accent5">
                    <a:lumMod val="75000"/>
                  </a:schemeClr>
                </a:solidFill>
                <a:latin typeface="微软雅黑" pitchFamily="34" charset="-122"/>
                <a:ea typeface="微软雅黑" pitchFamily="34" charset="-122"/>
              </a:rPr>
              <a:t>asarray</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类似 </a:t>
            </a:r>
            <a:r>
              <a:rPr lang="en-US" altLang="zh-CN" sz="1600">
                <a:solidFill>
                  <a:schemeClr val="accent5">
                    <a:lumMod val="75000"/>
                  </a:schemeClr>
                </a:solidFill>
                <a:latin typeface="微软雅黑" pitchFamily="34" charset="-122"/>
                <a:ea typeface="微软雅黑" pitchFamily="34" charset="-122"/>
              </a:rPr>
              <a:t>numpy.array</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但比 </a:t>
            </a:r>
            <a:r>
              <a:rPr lang="en-US" altLang="zh-CN" sz="1600">
                <a:solidFill>
                  <a:schemeClr val="accent5">
                    <a:lumMod val="75000"/>
                  </a:schemeClr>
                </a:solidFill>
                <a:latin typeface="微软雅黑" pitchFamily="34" charset="-122"/>
                <a:ea typeface="微软雅黑" pitchFamily="34" charset="-122"/>
              </a:rPr>
              <a:t>numpy.array </a:t>
            </a:r>
            <a:r>
              <a:rPr lang="zh-CN" altLang="en-US" sz="1600">
                <a:solidFill>
                  <a:schemeClr val="accent5">
                    <a:lumMod val="75000"/>
                  </a:schemeClr>
                </a:solidFill>
                <a:latin typeface="微软雅黑" pitchFamily="34" charset="-122"/>
                <a:ea typeface="微软雅黑" pitchFamily="34" charset="-122"/>
              </a:rPr>
              <a:t>少两</a:t>
            </a:r>
            <a:r>
              <a:rPr lang="zh-CN" altLang="en-US" sz="1600" smtClean="0">
                <a:solidFill>
                  <a:schemeClr val="accent5">
                    <a:lumMod val="75000"/>
                  </a:schemeClr>
                </a:solidFill>
                <a:latin typeface="微软雅黑" pitchFamily="34" charset="-122"/>
                <a:ea typeface="微软雅黑" pitchFamily="34" charset="-122"/>
              </a:rPr>
              <a:t>个参数。</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下面代码从一个元组创建一个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276872"/>
            <a:ext cx="33337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28" y="2988400"/>
            <a:ext cx="4360143" cy="107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45" y="4509120"/>
            <a:ext cx="2030908" cy="51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5" y="5207098"/>
            <a:ext cx="790575"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 calcmode="lin" valueType="num">
                                      <p:cBhvr>
                                        <p:cTn id="22" dur="500" fill="hold"/>
                                        <p:tgtEl>
                                          <p:spTgt spid="11266"/>
                                        </p:tgtEl>
                                        <p:attrNameLst>
                                          <p:attrName>ppt_w</p:attrName>
                                        </p:attrNameLst>
                                      </p:cBhvr>
                                      <p:tavLst>
                                        <p:tav tm="0">
                                          <p:val>
                                            <p:fltVal val="0"/>
                                          </p:val>
                                        </p:tav>
                                        <p:tav tm="100000">
                                          <p:val>
                                            <p:strVal val="#ppt_w"/>
                                          </p:val>
                                        </p:tav>
                                      </p:tavLst>
                                    </p:anim>
                                    <p:anim calcmode="lin" valueType="num">
                                      <p:cBhvr>
                                        <p:cTn id="23" dur="500" fill="hold"/>
                                        <p:tgtEl>
                                          <p:spTgt spid="11266"/>
                                        </p:tgtEl>
                                        <p:attrNameLst>
                                          <p:attrName>ppt_h</p:attrName>
                                        </p:attrNameLst>
                                      </p:cBhvr>
                                      <p:tavLst>
                                        <p:tav tm="0">
                                          <p:val>
                                            <p:fltVal val="0"/>
                                          </p:val>
                                        </p:tav>
                                        <p:tav tm="100000">
                                          <p:val>
                                            <p:strVal val="#ppt_h"/>
                                          </p:val>
                                        </p:tav>
                                      </p:tavLst>
                                    </p:anim>
                                    <p:animEffect transition="in" filter="fade">
                                      <p:cBhvr>
                                        <p:cTn id="24" dur="500"/>
                                        <p:tgtEl>
                                          <p:spTgt spid="1126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267"/>
                                        </p:tgtEl>
                                        <p:attrNameLst>
                                          <p:attrName>style.visibility</p:attrName>
                                        </p:attrNameLst>
                                      </p:cBhvr>
                                      <p:to>
                                        <p:strVal val="visible"/>
                                      </p:to>
                                    </p:set>
                                    <p:anim calcmode="lin" valueType="num">
                                      <p:cBhvr>
                                        <p:cTn id="34" dur="500" fill="hold"/>
                                        <p:tgtEl>
                                          <p:spTgt spid="11267"/>
                                        </p:tgtEl>
                                        <p:attrNameLst>
                                          <p:attrName>ppt_w</p:attrName>
                                        </p:attrNameLst>
                                      </p:cBhvr>
                                      <p:tavLst>
                                        <p:tav tm="0">
                                          <p:val>
                                            <p:fltVal val="0"/>
                                          </p:val>
                                        </p:tav>
                                        <p:tav tm="100000">
                                          <p:val>
                                            <p:strVal val="#ppt_w"/>
                                          </p:val>
                                        </p:tav>
                                      </p:tavLst>
                                    </p:anim>
                                    <p:anim calcmode="lin" valueType="num">
                                      <p:cBhvr>
                                        <p:cTn id="35" dur="500" fill="hold"/>
                                        <p:tgtEl>
                                          <p:spTgt spid="11267"/>
                                        </p:tgtEl>
                                        <p:attrNameLst>
                                          <p:attrName>ppt_h</p:attrName>
                                        </p:attrNameLst>
                                      </p:cBhvr>
                                      <p:tavLst>
                                        <p:tav tm="0">
                                          <p:val>
                                            <p:fltVal val="0"/>
                                          </p:val>
                                        </p:tav>
                                        <p:tav tm="100000">
                                          <p:val>
                                            <p:strVal val="#ppt_h"/>
                                          </p:val>
                                        </p:tav>
                                      </p:tavLst>
                                    </p:anim>
                                    <p:animEffect transition="in" filter="fade">
                                      <p:cBhvr>
                                        <p:cTn id="36" dur="500"/>
                                        <p:tgtEl>
                                          <p:spTgt spid="1126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268"/>
                                        </p:tgtEl>
                                        <p:attrNameLst>
                                          <p:attrName>style.visibility</p:attrName>
                                        </p:attrNameLst>
                                      </p:cBhvr>
                                      <p:to>
                                        <p:strVal val="visible"/>
                                      </p:to>
                                    </p:set>
                                    <p:anim calcmode="lin" valueType="num">
                                      <p:cBhvr>
                                        <p:cTn id="46" dur="500" fill="hold"/>
                                        <p:tgtEl>
                                          <p:spTgt spid="11268"/>
                                        </p:tgtEl>
                                        <p:attrNameLst>
                                          <p:attrName>ppt_w</p:attrName>
                                        </p:attrNameLst>
                                      </p:cBhvr>
                                      <p:tavLst>
                                        <p:tav tm="0">
                                          <p:val>
                                            <p:fltVal val="0"/>
                                          </p:val>
                                        </p:tav>
                                        <p:tav tm="100000">
                                          <p:val>
                                            <p:strVal val="#ppt_w"/>
                                          </p:val>
                                        </p:tav>
                                      </p:tavLst>
                                    </p:anim>
                                    <p:anim calcmode="lin" valueType="num">
                                      <p:cBhvr>
                                        <p:cTn id="47" dur="500" fill="hold"/>
                                        <p:tgtEl>
                                          <p:spTgt spid="11268"/>
                                        </p:tgtEl>
                                        <p:attrNameLst>
                                          <p:attrName>ppt_h</p:attrName>
                                        </p:attrNameLst>
                                      </p:cBhvr>
                                      <p:tavLst>
                                        <p:tav tm="0">
                                          <p:val>
                                            <p:fltVal val="0"/>
                                          </p:val>
                                        </p:tav>
                                        <p:tav tm="100000">
                                          <p:val>
                                            <p:strVal val="#ppt_h"/>
                                          </p:val>
                                        </p:tav>
                                      </p:tavLst>
                                    </p:anim>
                                    <p:animEffect transition="in" filter="fade">
                                      <p:cBhvr>
                                        <p:cTn id="48" dur="500"/>
                                        <p:tgtEl>
                                          <p:spTgt spid="1126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269"/>
                                        </p:tgtEl>
                                        <p:attrNameLst>
                                          <p:attrName>style.visibility</p:attrName>
                                        </p:attrNameLst>
                                      </p:cBhvr>
                                      <p:to>
                                        <p:strVal val="visible"/>
                                      </p:to>
                                    </p:set>
                                    <p:anim calcmode="lin" valueType="num">
                                      <p:cBhvr>
                                        <p:cTn id="53" dur="500" fill="hold"/>
                                        <p:tgtEl>
                                          <p:spTgt spid="11269"/>
                                        </p:tgtEl>
                                        <p:attrNameLst>
                                          <p:attrName>ppt_w</p:attrName>
                                        </p:attrNameLst>
                                      </p:cBhvr>
                                      <p:tavLst>
                                        <p:tav tm="0">
                                          <p:val>
                                            <p:fltVal val="0"/>
                                          </p:val>
                                        </p:tav>
                                        <p:tav tm="100000">
                                          <p:val>
                                            <p:strVal val="#ppt_w"/>
                                          </p:val>
                                        </p:tav>
                                      </p:tavLst>
                                    </p:anim>
                                    <p:anim calcmode="lin" valueType="num">
                                      <p:cBhvr>
                                        <p:cTn id="54" dur="500" fill="hold"/>
                                        <p:tgtEl>
                                          <p:spTgt spid="11269"/>
                                        </p:tgtEl>
                                        <p:attrNameLst>
                                          <p:attrName>ppt_h</p:attrName>
                                        </p:attrNameLst>
                                      </p:cBhvr>
                                      <p:tavLst>
                                        <p:tav tm="0">
                                          <p:val>
                                            <p:fltVal val="0"/>
                                          </p:val>
                                        </p:tav>
                                        <p:tav tm="100000">
                                          <p:val>
                                            <p:strVal val="#ppt_h"/>
                                          </p:val>
                                        </p:tav>
                                      </p:tavLst>
                                    </p:anim>
                                    <p:animEffect transition="in" filter="fade">
                                      <p:cBhvr>
                                        <p:cTn id="55"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60098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创建数组</a:t>
            </a:r>
            <a:r>
              <a:rPr lang="en-US" altLang="zh-CN" b="1">
                <a:solidFill>
                  <a:schemeClr val="accent5">
                    <a:lumMod val="50000"/>
                  </a:schemeClr>
                </a:solidFill>
                <a:latin typeface="微软雅黑" pitchFamily="34" charset="-122"/>
                <a:ea typeface="微软雅黑" pitchFamily="34" charset="-122"/>
              </a:rPr>
              <a:t>—fromiter</a:t>
            </a:r>
            <a:r>
              <a:rPr lang="zh-CN" altLang="en-US" b="1" smtClean="0">
                <a:solidFill>
                  <a:schemeClr val="accent5">
                    <a:lumMod val="50000"/>
                  </a:schemeClr>
                </a:solidFill>
                <a:latin typeface="微软雅黑" pitchFamily="34" charset="-122"/>
                <a:ea typeface="微软雅黑" pitchFamily="34" charset="-122"/>
              </a:rPr>
              <a:t>函数</a:t>
            </a:r>
            <a:endParaRPr lang="en-US" altLang="zh-CN" b="1" smtClean="0">
              <a:solidFill>
                <a:schemeClr val="accent5">
                  <a:lumMod val="50000"/>
                </a:schemeClr>
              </a:solidFill>
              <a:latin typeface="微软雅黑" pitchFamily="34" charset="-122"/>
              <a:ea typeface="微软雅黑" pitchFamily="34" charset="-122"/>
            </a:endParaRPr>
          </a:p>
          <a:p>
            <a:pPr marL="344488" indent="-344488">
              <a:lnSpc>
                <a:spcPct val="150000"/>
              </a:lnSpc>
              <a:buFont typeface="+mj-lt"/>
              <a:buAutoNum type="arabicPeriod" startAt="5"/>
            </a:pPr>
            <a:r>
              <a:rPr lang="en-US" altLang="zh-CN" sz="1600" b="1" smtClean="0">
                <a:solidFill>
                  <a:schemeClr val="accent5">
                    <a:lumMod val="75000"/>
                  </a:schemeClr>
                </a:solidFill>
                <a:latin typeface="微软雅黑" pitchFamily="34" charset="-122"/>
                <a:ea typeface="微软雅黑" pitchFamily="34" charset="-122"/>
              </a:rPr>
              <a:t>fromiter</a:t>
            </a:r>
            <a:r>
              <a:rPr lang="zh-CN" altLang="en-US" sz="1600" b="1" smtClean="0">
                <a:solidFill>
                  <a:schemeClr val="accent5">
                    <a:lumMod val="75000"/>
                  </a:schemeClr>
                </a:solidFill>
                <a:latin typeface="微软雅黑" pitchFamily="34" charset="-122"/>
                <a:ea typeface="微软雅黑" pitchFamily="34" charset="-122"/>
              </a:rPr>
              <a:t>函数</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从可迭代对象中建立 </a:t>
            </a:r>
            <a:r>
              <a:rPr lang="en-US" altLang="zh-CN" sz="1600">
                <a:solidFill>
                  <a:schemeClr val="accent5">
                    <a:lumMod val="75000"/>
                  </a:schemeClr>
                </a:solidFill>
                <a:latin typeface="微软雅黑" pitchFamily="34" charset="-122"/>
                <a:ea typeface="微软雅黑" pitchFamily="34" charset="-122"/>
              </a:rPr>
              <a:t>ndarray </a:t>
            </a:r>
            <a:r>
              <a:rPr lang="zh-CN" altLang="en-US" sz="1600">
                <a:solidFill>
                  <a:schemeClr val="accent5">
                    <a:lumMod val="75000"/>
                  </a:schemeClr>
                </a:solidFill>
                <a:latin typeface="微软雅黑" pitchFamily="34" charset="-122"/>
                <a:ea typeface="微软雅黑" pitchFamily="34" charset="-122"/>
              </a:rPr>
              <a:t>对象，返回一维数</a:t>
            </a:r>
            <a:r>
              <a:rPr lang="zh-CN" altLang="en-US" sz="1600" smtClean="0">
                <a:solidFill>
                  <a:schemeClr val="accent5">
                    <a:lumMod val="75000"/>
                  </a:schemeClr>
                </a:solidFill>
                <a:latin typeface="微软雅黑" pitchFamily="34" charset="-122"/>
                <a:ea typeface="微软雅黑" pitchFamily="34" charset="-122"/>
              </a:rPr>
              <a:t>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参数说明如下：</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下面代码从一个可迭代对象创建一个</a:t>
            </a:r>
            <a:r>
              <a:rPr lang="en-US" altLang="zh-CN" sz="1600" smtClean="0">
                <a:solidFill>
                  <a:schemeClr val="accent5">
                    <a:lumMod val="75000"/>
                  </a:schemeClr>
                </a:solidFill>
                <a:latin typeface="微软雅黑" pitchFamily="34" charset="-122"/>
                <a:ea typeface="微软雅黑" pitchFamily="34" charset="-122"/>
              </a:rPr>
              <a:t>float</a:t>
            </a:r>
            <a:r>
              <a:rPr lang="zh-CN" altLang="en-US" sz="1600" smtClean="0">
                <a:solidFill>
                  <a:schemeClr val="accent5">
                    <a:lumMod val="75000"/>
                  </a:schemeClr>
                </a:solidFill>
                <a:latin typeface="微软雅黑" pitchFamily="34" charset="-122"/>
                <a:ea typeface="微软雅黑" pitchFamily="34" charset="-122"/>
              </a:rPr>
              <a:t>类型的数组：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816" y="2276872"/>
            <a:ext cx="31337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41" y="2996952"/>
            <a:ext cx="2620317" cy="9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93" y="4509120"/>
            <a:ext cx="2325613" cy="76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193" y="5425803"/>
            <a:ext cx="1018791" cy="18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7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290"/>
                                        </p:tgtEl>
                                        <p:attrNameLst>
                                          <p:attrName>style.visibility</p:attrName>
                                        </p:attrNameLst>
                                      </p:cBhvr>
                                      <p:to>
                                        <p:strVal val="visible"/>
                                      </p:to>
                                    </p:set>
                                    <p:anim calcmode="lin" valueType="num">
                                      <p:cBhvr>
                                        <p:cTn id="22" dur="500" fill="hold"/>
                                        <p:tgtEl>
                                          <p:spTgt spid="12290"/>
                                        </p:tgtEl>
                                        <p:attrNameLst>
                                          <p:attrName>ppt_w</p:attrName>
                                        </p:attrNameLst>
                                      </p:cBhvr>
                                      <p:tavLst>
                                        <p:tav tm="0">
                                          <p:val>
                                            <p:fltVal val="0"/>
                                          </p:val>
                                        </p:tav>
                                        <p:tav tm="100000">
                                          <p:val>
                                            <p:strVal val="#ppt_w"/>
                                          </p:val>
                                        </p:tav>
                                      </p:tavLst>
                                    </p:anim>
                                    <p:anim calcmode="lin" valueType="num">
                                      <p:cBhvr>
                                        <p:cTn id="23" dur="500" fill="hold"/>
                                        <p:tgtEl>
                                          <p:spTgt spid="12290"/>
                                        </p:tgtEl>
                                        <p:attrNameLst>
                                          <p:attrName>ppt_h</p:attrName>
                                        </p:attrNameLst>
                                      </p:cBhvr>
                                      <p:tavLst>
                                        <p:tav tm="0">
                                          <p:val>
                                            <p:fltVal val="0"/>
                                          </p:val>
                                        </p:tav>
                                        <p:tav tm="100000">
                                          <p:val>
                                            <p:strVal val="#ppt_h"/>
                                          </p:val>
                                        </p:tav>
                                      </p:tavLst>
                                    </p:anim>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291"/>
                                        </p:tgtEl>
                                        <p:attrNameLst>
                                          <p:attrName>style.visibility</p:attrName>
                                        </p:attrNameLst>
                                      </p:cBhvr>
                                      <p:to>
                                        <p:strVal val="visible"/>
                                      </p:to>
                                    </p:set>
                                    <p:anim calcmode="lin" valueType="num">
                                      <p:cBhvr>
                                        <p:cTn id="34" dur="500" fill="hold"/>
                                        <p:tgtEl>
                                          <p:spTgt spid="12291"/>
                                        </p:tgtEl>
                                        <p:attrNameLst>
                                          <p:attrName>ppt_w</p:attrName>
                                        </p:attrNameLst>
                                      </p:cBhvr>
                                      <p:tavLst>
                                        <p:tav tm="0">
                                          <p:val>
                                            <p:fltVal val="0"/>
                                          </p:val>
                                        </p:tav>
                                        <p:tav tm="100000">
                                          <p:val>
                                            <p:strVal val="#ppt_w"/>
                                          </p:val>
                                        </p:tav>
                                      </p:tavLst>
                                    </p:anim>
                                    <p:anim calcmode="lin" valueType="num">
                                      <p:cBhvr>
                                        <p:cTn id="35" dur="500" fill="hold"/>
                                        <p:tgtEl>
                                          <p:spTgt spid="12291"/>
                                        </p:tgtEl>
                                        <p:attrNameLst>
                                          <p:attrName>ppt_h</p:attrName>
                                        </p:attrNameLst>
                                      </p:cBhvr>
                                      <p:tavLst>
                                        <p:tav tm="0">
                                          <p:val>
                                            <p:fltVal val="0"/>
                                          </p:val>
                                        </p:tav>
                                        <p:tav tm="100000">
                                          <p:val>
                                            <p:strVal val="#ppt_h"/>
                                          </p:val>
                                        </p:tav>
                                      </p:tavLst>
                                    </p:anim>
                                    <p:animEffect transition="in" filter="fade">
                                      <p:cBhvr>
                                        <p:cTn id="36" dur="500"/>
                                        <p:tgtEl>
                                          <p:spTgt spid="1229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2292"/>
                                        </p:tgtEl>
                                        <p:attrNameLst>
                                          <p:attrName>style.visibility</p:attrName>
                                        </p:attrNameLst>
                                      </p:cBhvr>
                                      <p:to>
                                        <p:strVal val="visible"/>
                                      </p:to>
                                    </p:set>
                                    <p:anim calcmode="lin" valueType="num">
                                      <p:cBhvr>
                                        <p:cTn id="46" dur="500" fill="hold"/>
                                        <p:tgtEl>
                                          <p:spTgt spid="12292"/>
                                        </p:tgtEl>
                                        <p:attrNameLst>
                                          <p:attrName>ppt_w</p:attrName>
                                        </p:attrNameLst>
                                      </p:cBhvr>
                                      <p:tavLst>
                                        <p:tav tm="0">
                                          <p:val>
                                            <p:fltVal val="0"/>
                                          </p:val>
                                        </p:tav>
                                        <p:tav tm="100000">
                                          <p:val>
                                            <p:strVal val="#ppt_w"/>
                                          </p:val>
                                        </p:tav>
                                      </p:tavLst>
                                    </p:anim>
                                    <p:anim calcmode="lin" valueType="num">
                                      <p:cBhvr>
                                        <p:cTn id="47" dur="500" fill="hold"/>
                                        <p:tgtEl>
                                          <p:spTgt spid="12292"/>
                                        </p:tgtEl>
                                        <p:attrNameLst>
                                          <p:attrName>ppt_h</p:attrName>
                                        </p:attrNameLst>
                                      </p:cBhvr>
                                      <p:tavLst>
                                        <p:tav tm="0">
                                          <p:val>
                                            <p:fltVal val="0"/>
                                          </p:val>
                                        </p:tav>
                                        <p:tav tm="100000">
                                          <p:val>
                                            <p:strVal val="#ppt_h"/>
                                          </p:val>
                                        </p:tav>
                                      </p:tavLst>
                                    </p:anim>
                                    <p:animEffect transition="in" filter="fade">
                                      <p:cBhvr>
                                        <p:cTn id="48" dur="500"/>
                                        <p:tgtEl>
                                          <p:spTgt spid="1229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293"/>
                                        </p:tgtEl>
                                        <p:attrNameLst>
                                          <p:attrName>style.visibility</p:attrName>
                                        </p:attrNameLst>
                                      </p:cBhvr>
                                      <p:to>
                                        <p:strVal val="visible"/>
                                      </p:to>
                                    </p:set>
                                    <p:anim calcmode="lin" valueType="num">
                                      <p:cBhvr>
                                        <p:cTn id="53" dur="500" fill="hold"/>
                                        <p:tgtEl>
                                          <p:spTgt spid="12293"/>
                                        </p:tgtEl>
                                        <p:attrNameLst>
                                          <p:attrName>ppt_w</p:attrName>
                                        </p:attrNameLst>
                                      </p:cBhvr>
                                      <p:tavLst>
                                        <p:tav tm="0">
                                          <p:val>
                                            <p:fltVal val="0"/>
                                          </p:val>
                                        </p:tav>
                                        <p:tav tm="100000">
                                          <p:val>
                                            <p:strVal val="#ppt_w"/>
                                          </p:val>
                                        </p:tav>
                                      </p:tavLst>
                                    </p:anim>
                                    <p:anim calcmode="lin" valueType="num">
                                      <p:cBhvr>
                                        <p:cTn id="54" dur="500" fill="hold"/>
                                        <p:tgtEl>
                                          <p:spTgt spid="12293"/>
                                        </p:tgtEl>
                                        <p:attrNameLst>
                                          <p:attrName>ppt_h</p:attrName>
                                        </p:attrNameLst>
                                      </p:cBhvr>
                                      <p:tavLst>
                                        <p:tav tm="0">
                                          <p:val>
                                            <p:fltVal val="0"/>
                                          </p:val>
                                        </p:tav>
                                        <p:tav tm="100000">
                                          <p:val>
                                            <p:strVal val="#ppt_h"/>
                                          </p:val>
                                        </p:tav>
                                      </p:tavLst>
                                    </p:anim>
                                    <p:animEffect transition="in" filter="fade">
                                      <p:cBhvr>
                                        <p:cTn id="5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对象的内容</a:t>
            </a:r>
            <a:r>
              <a:rPr lang="zh-CN" altLang="en-US" sz="1600">
                <a:solidFill>
                  <a:schemeClr val="accent5">
                    <a:lumMod val="75000"/>
                  </a:schemeClr>
                </a:solidFill>
                <a:latin typeface="微软雅黑" pitchFamily="34" charset="-122"/>
                <a:ea typeface="微软雅黑" pitchFamily="34" charset="-122"/>
              </a:rPr>
              <a:t>可以通过索引或切片来访问和</a:t>
            </a:r>
            <a:r>
              <a:rPr lang="zh-CN" altLang="en-US" sz="1600" smtClean="0">
                <a:solidFill>
                  <a:schemeClr val="accent5">
                    <a:lumMod val="75000"/>
                  </a:schemeClr>
                </a:solidFill>
                <a:latin typeface="微软雅黑" pitchFamily="34" charset="-122"/>
                <a:ea typeface="微软雅黑" pitchFamily="34" charset="-122"/>
              </a:rPr>
              <a:t>修改。与 </a:t>
            </a:r>
            <a:r>
              <a:rPr lang="en-US" altLang="zh-CN" sz="1600">
                <a:solidFill>
                  <a:schemeClr val="accent5">
                    <a:lumMod val="75000"/>
                  </a:schemeClr>
                </a:solidFill>
                <a:latin typeface="微软雅黑" pitchFamily="34" charset="-122"/>
                <a:ea typeface="微软雅黑" pitchFamily="34" charset="-122"/>
              </a:rPr>
              <a:t>Python </a:t>
            </a:r>
            <a:r>
              <a:rPr lang="zh-CN" altLang="en-US" sz="1600">
                <a:solidFill>
                  <a:schemeClr val="accent5">
                    <a:lumMod val="75000"/>
                  </a:schemeClr>
                </a:solidFill>
                <a:latin typeface="微软雅黑" pitchFamily="34" charset="-122"/>
                <a:ea typeface="微软雅黑" pitchFamily="34" charset="-122"/>
              </a:rPr>
              <a:t>中 </a:t>
            </a:r>
            <a:r>
              <a:rPr lang="en-US" altLang="zh-CN" sz="1600">
                <a:solidFill>
                  <a:schemeClr val="accent5">
                    <a:lumMod val="75000"/>
                  </a:schemeClr>
                </a:solidFill>
                <a:latin typeface="微软雅黑" pitchFamily="34" charset="-122"/>
                <a:ea typeface="微软雅黑" pitchFamily="34" charset="-122"/>
              </a:rPr>
              <a:t>list </a:t>
            </a:r>
            <a:r>
              <a:rPr lang="zh-CN" altLang="en-US" sz="1600">
                <a:solidFill>
                  <a:schemeClr val="accent5">
                    <a:lumMod val="75000"/>
                  </a:schemeClr>
                </a:solidFill>
                <a:latin typeface="微软雅黑" pitchFamily="34" charset="-122"/>
                <a:ea typeface="微软雅黑" pitchFamily="34" charset="-122"/>
              </a:rPr>
              <a:t>的切片操作</a:t>
            </a:r>
            <a:r>
              <a:rPr lang="zh-CN" altLang="en-US" sz="1600" smtClean="0">
                <a:solidFill>
                  <a:schemeClr val="accent5">
                    <a:lumMod val="75000"/>
                  </a:schemeClr>
                </a:solidFill>
                <a:latin typeface="微软雅黑" pitchFamily="34" charset="-122"/>
                <a:ea typeface="微软雅黑" pitchFamily="34" charset="-122"/>
              </a:rPr>
              <a:t>一样</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通过</a:t>
            </a:r>
            <a:r>
              <a:rPr lang="zh-CN" altLang="en-US" sz="1600">
                <a:solidFill>
                  <a:schemeClr val="accent5">
                    <a:lumMod val="75000"/>
                  </a:schemeClr>
                </a:solidFill>
                <a:latin typeface="微软雅黑" pitchFamily="34" charset="-122"/>
                <a:ea typeface="微软雅黑" pitchFamily="34" charset="-122"/>
              </a:rPr>
              <a:t>内置的 </a:t>
            </a:r>
            <a:r>
              <a:rPr lang="en-US" altLang="zh-CN" sz="1600">
                <a:solidFill>
                  <a:schemeClr val="accent5">
                    <a:lumMod val="75000"/>
                  </a:schemeClr>
                </a:solidFill>
                <a:latin typeface="微软雅黑" pitchFamily="34" charset="-122"/>
                <a:ea typeface="微软雅黑" pitchFamily="34" charset="-122"/>
              </a:rPr>
              <a:t>slice </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指定</a:t>
            </a:r>
            <a:r>
              <a:rPr lang="zh-CN" altLang="en-US" sz="1600" smtClean="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start, stop </a:t>
            </a:r>
            <a:r>
              <a:rPr lang="zh-CN" altLang="en-US" sz="1600">
                <a:solidFill>
                  <a:schemeClr val="accent5">
                    <a:lumMod val="75000"/>
                  </a:schemeClr>
                </a:solidFill>
                <a:latin typeface="微软雅黑" pitchFamily="34" charset="-122"/>
                <a:ea typeface="微软雅黑" pitchFamily="34" charset="-122"/>
              </a:rPr>
              <a:t>及 </a:t>
            </a:r>
            <a:r>
              <a:rPr lang="en-US" altLang="zh-CN" sz="1600">
                <a:solidFill>
                  <a:schemeClr val="accent5">
                    <a:lumMod val="75000"/>
                  </a:schemeClr>
                </a:solidFill>
                <a:latin typeface="微软雅黑" pitchFamily="34" charset="-122"/>
                <a:ea typeface="微软雅黑" pitchFamily="34" charset="-122"/>
              </a:rPr>
              <a:t>step </a:t>
            </a:r>
            <a:r>
              <a:rPr lang="zh-CN" altLang="en-US" sz="1600">
                <a:solidFill>
                  <a:schemeClr val="accent5">
                    <a:lumMod val="75000"/>
                  </a:schemeClr>
                </a:solidFill>
                <a:latin typeface="微软雅黑" pitchFamily="34" charset="-122"/>
                <a:ea typeface="微软雅黑" pitchFamily="34" charset="-122"/>
              </a:rPr>
              <a:t>参数</a:t>
            </a:r>
            <a:r>
              <a:rPr lang="zh-CN" altLang="en-US" sz="1600" smtClean="0">
                <a:solidFill>
                  <a:schemeClr val="accent5">
                    <a:lumMod val="75000"/>
                  </a:schemeClr>
                </a:solidFill>
                <a:latin typeface="微软雅黑" pitchFamily="34" charset="-122"/>
                <a:ea typeface="微软雅黑" pitchFamily="34" charset="-122"/>
              </a:rPr>
              <a:t>进行切割以提取</a:t>
            </a:r>
            <a:r>
              <a:rPr lang="zh-CN" altLang="en-US" sz="1600">
                <a:solidFill>
                  <a:schemeClr val="accent5">
                    <a:lumMod val="75000"/>
                  </a:schemeClr>
                </a:solidFill>
                <a:latin typeface="微软雅黑" pitchFamily="34" charset="-122"/>
                <a:ea typeface="微软雅黑" pitchFamily="34" charset="-122"/>
              </a:rPr>
              <a:t>子数组</a:t>
            </a:r>
            <a:r>
              <a:rPr lang="zh-CN" altLang="en-US" sz="1600" smtClean="0">
                <a:solidFill>
                  <a:schemeClr val="accent5">
                    <a:lumMod val="75000"/>
                  </a:schemeClr>
                </a:solidFill>
                <a:latin typeface="微软雅黑" pitchFamily="34" charset="-122"/>
                <a:ea typeface="微软雅黑" pitchFamily="34" charset="-122"/>
              </a:rPr>
              <a:t>，然后从</a:t>
            </a:r>
            <a:r>
              <a:rPr lang="zh-CN" altLang="en-US" sz="1600">
                <a:solidFill>
                  <a:schemeClr val="accent5">
                    <a:lumMod val="75000"/>
                  </a:schemeClr>
                </a:solidFill>
                <a:latin typeface="微软雅黑" pitchFamily="34" charset="-122"/>
                <a:ea typeface="微软雅黑" pitchFamily="34" charset="-122"/>
              </a:rPr>
              <a:t>可迭代对象中建立 </a:t>
            </a:r>
            <a:r>
              <a:rPr lang="en-US" altLang="zh-CN" sz="1600" smtClean="0">
                <a:solidFill>
                  <a:schemeClr val="accent5">
                    <a:lumMod val="75000"/>
                  </a:schemeClr>
                </a:solidFill>
                <a:latin typeface="微软雅黑" pitchFamily="34" charset="-122"/>
                <a:ea typeface="微软雅黑" pitchFamily="34" charset="-122"/>
              </a:rPr>
              <a:t>ndarray </a:t>
            </a:r>
            <a:r>
              <a:rPr lang="zh-CN" altLang="en-US" sz="1600" smtClean="0">
                <a:solidFill>
                  <a:schemeClr val="accent5">
                    <a:lumMod val="75000"/>
                  </a:schemeClr>
                </a:solidFill>
                <a:latin typeface="微软雅黑" pitchFamily="34" charset="-122"/>
                <a:ea typeface="微软雅黑" pitchFamily="34" charset="-122"/>
              </a:rPr>
              <a:t>对象，返回一维数组。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例：从</a:t>
            </a:r>
            <a:r>
              <a:rPr lang="zh-CN" altLang="en-US" sz="1600">
                <a:solidFill>
                  <a:schemeClr val="accent5">
                    <a:lumMod val="75000"/>
                  </a:schemeClr>
                </a:solidFill>
                <a:latin typeface="微软雅黑" pitchFamily="34" charset="-122"/>
                <a:ea typeface="微软雅黑" pitchFamily="34" charset="-122"/>
              </a:rPr>
              <a:t>索引</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至索引</a:t>
            </a:r>
            <a:r>
              <a:rPr lang="en-US" altLang="zh-CN" sz="1600">
                <a:solidFill>
                  <a:schemeClr val="accent5">
                    <a:lumMod val="75000"/>
                  </a:schemeClr>
                </a:solidFill>
                <a:latin typeface="微软雅黑" pitchFamily="34" charset="-122"/>
                <a:ea typeface="微软雅黑" pitchFamily="34" charset="-122"/>
              </a:rPr>
              <a:t>7</a:t>
            </a:r>
            <a:r>
              <a:rPr lang="zh-CN" altLang="en-US" sz="1600">
                <a:solidFill>
                  <a:schemeClr val="accent5">
                    <a:lumMod val="75000"/>
                  </a:schemeClr>
                </a:solidFill>
                <a:latin typeface="微软雅黑" pitchFamily="34" charset="-122"/>
                <a:ea typeface="微软雅黑" pitchFamily="34" charset="-122"/>
              </a:rPr>
              <a:t>，间隔为</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提取子数组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除了使用</a:t>
            </a:r>
            <a:r>
              <a:rPr lang="en-US" altLang="zh-CN" sz="1600" smtClean="0">
                <a:solidFill>
                  <a:schemeClr val="accent5">
                    <a:lumMod val="75000"/>
                  </a:schemeClr>
                </a:solidFill>
                <a:latin typeface="微软雅黑" pitchFamily="34" charset="-122"/>
                <a:ea typeface="微软雅黑" pitchFamily="34" charset="-122"/>
              </a:rPr>
              <a:t>slice</a:t>
            </a:r>
            <a:r>
              <a:rPr lang="zh-CN" altLang="en-US" sz="1600">
                <a:solidFill>
                  <a:schemeClr val="accent5">
                    <a:lumMod val="75000"/>
                  </a:schemeClr>
                </a:solidFill>
                <a:latin typeface="微软雅黑" pitchFamily="34" charset="-122"/>
                <a:ea typeface="微软雅黑" pitchFamily="34" charset="-122"/>
              </a:rPr>
              <a:t>函数，也</a:t>
            </a:r>
            <a:r>
              <a:rPr lang="zh-CN" altLang="en-US" sz="1600" smtClean="0">
                <a:solidFill>
                  <a:schemeClr val="accent5">
                    <a:lumMod val="75000"/>
                  </a:schemeClr>
                </a:solidFill>
                <a:latin typeface="微软雅黑" pitchFamily="34" charset="-122"/>
                <a:ea typeface="微软雅黑" pitchFamily="34" charset="-122"/>
              </a:rPr>
              <a:t>可以通过</a:t>
            </a:r>
            <a:r>
              <a:rPr lang="zh-CN" altLang="en-US" sz="1600">
                <a:solidFill>
                  <a:schemeClr val="accent5">
                    <a:lumMod val="75000"/>
                  </a:schemeClr>
                </a:solidFill>
                <a:latin typeface="微软雅黑" pitchFamily="34" charset="-122"/>
                <a:ea typeface="微软雅黑" pitchFamily="34" charset="-122"/>
              </a:rPr>
              <a:t>冒号分隔切片参数 </a:t>
            </a:r>
            <a:r>
              <a:rPr lang="en-US" altLang="zh-CN" sz="1600">
                <a:solidFill>
                  <a:schemeClr val="accent5">
                    <a:lumMod val="75000"/>
                  </a:schemeClr>
                </a:solidFill>
                <a:latin typeface="微软雅黑" pitchFamily="34" charset="-122"/>
                <a:ea typeface="微软雅黑" pitchFamily="34" charset="-122"/>
              </a:rPr>
              <a:t>start:stop:step </a:t>
            </a:r>
            <a:r>
              <a:rPr lang="zh-CN" altLang="en-US" sz="1600">
                <a:solidFill>
                  <a:schemeClr val="accent5">
                    <a:lumMod val="75000"/>
                  </a:schemeClr>
                </a:solidFill>
                <a:latin typeface="微软雅黑" pitchFamily="34" charset="-122"/>
                <a:ea typeface="微软雅黑" pitchFamily="34" charset="-122"/>
              </a:rPr>
              <a:t>来进行切片</a:t>
            </a:r>
            <a:r>
              <a:rPr lang="zh-CN" altLang="en-US" sz="1600" smtClean="0">
                <a:solidFill>
                  <a:schemeClr val="accent5">
                    <a:lumMod val="75000"/>
                  </a:schemeClr>
                </a:solidFill>
                <a:latin typeface="微软雅黑" pitchFamily="34" charset="-122"/>
                <a:ea typeface="微软雅黑" pitchFamily="34" charset="-122"/>
              </a:rPr>
              <a:t>操作。（如果只出现一个冒号，则冒号前的数字则表示</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，冒号后的数字表示</a:t>
            </a:r>
            <a:r>
              <a:rPr lang="en-US" altLang="zh-CN" sz="1600" smtClean="0">
                <a:solidFill>
                  <a:schemeClr val="accent5">
                    <a:lumMod val="75000"/>
                  </a:schemeClr>
                </a:solidFill>
                <a:latin typeface="微软雅黑" pitchFamily="34" charset="-122"/>
                <a:ea typeface="微软雅黑" pitchFamily="34" charset="-122"/>
              </a:rPr>
              <a:t>stop</a:t>
            </a:r>
            <a:r>
              <a:rPr lang="zh-CN" altLang="en-US" sz="1600" smtClean="0">
                <a:solidFill>
                  <a:schemeClr val="accent5">
                    <a:lumMod val="75000"/>
                  </a:schemeClr>
                </a:solidFill>
                <a:latin typeface="微软雅黑" pitchFamily="34" charset="-122"/>
                <a:ea typeface="微软雅黑" pitchFamily="34" charset="-122"/>
              </a:rPr>
              <a: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4" y="3066286"/>
            <a:ext cx="1371972" cy="55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834" y="3789040"/>
            <a:ext cx="2736303" cy="19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24" y="4889889"/>
            <a:ext cx="1184151" cy="4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3568" y="5785519"/>
            <a:ext cx="3526795"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注：冒号切片的切割区间为左闭右开区间。</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560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 calcmode="lin" valueType="num">
                                      <p:cBhvr>
                                        <p:cTn id="22" dur="500" fill="hold"/>
                                        <p:tgtEl>
                                          <p:spTgt spid="14338"/>
                                        </p:tgtEl>
                                        <p:attrNameLst>
                                          <p:attrName>ppt_w</p:attrName>
                                        </p:attrNameLst>
                                      </p:cBhvr>
                                      <p:tavLst>
                                        <p:tav tm="0">
                                          <p:val>
                                            <p:fltVal val="0"/>
                                          </p:val>
                                        </p:tav>
                                        <p:tav tm="100000">
                                          <p:val>
                                            <p:strVal val="#ppt_w"/>
                                          </p:val>
                                        </p:tav>
                                      </p:tavLst>
                                    </p:anim>
                                    <p:anim calcmode="lin" valueType="num">
                                      <p:cBhvr>
                                        <p:cTn id="23" dur="500" fill="hold"/>
                                        <p:tgtEl>
                                          <p:spTgt spid="14338"/>
                                        </p:tgtEl>
                                        <p:attrNameLst>
                                          <p:attrName>ppt_h</p:attrName>
                                        </p:attrNameLst>
                                      </p:cBhvr>
                                      <p:tavLst>
                                        <p:tav tm="0">
                                          <p:val>
                                            <p:fltVal val="0"/>
                                          </p:val>
                                        </p:tav>
                                        <p:tav tm="100000">
                                          <p:val>
                                            <p:strVal val="#ppt_h"/>
                                          </p:val>
                                        </p:tav>
                                      </p:tavLst>
                                    </p:anim>
                                    <p:animEffect transition="in" filter="fade">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anim calcmode="lin" valueType="num">
                                      <p:cBhvr>
                                        <p:cTn id="29" dur="500" fill="hold"/>
                                        <p:tgtEl>
                                          <p:spTgt spid="14339"/>
                                        </p:tgtEl>
                                        <p:attrNameLst>
                                          <p:attrName>ppt_w</p:attrName>
                                        </p:attrNameLst>
                                      </p:cBhvr>
                                      <p:tavLst>
                                        <p:tav tm="0">
                                          <p:val>
                                            <p:fltVal val="0"/>
                                          </p:val>
                                        </p:tav>
                                        <p:tav tm="100000">
                                          <p:val>
                                            <p:strVal val="#ppt_w"/>
                                          </p:val>
                                        </p:tav>
                                      </p:tavLst>
                                    </p:anim>
                                    <p:anim calcmode="lin" valueType="num">
                                      <p:cBhvr>
                                        <p:cTn id="30" dur="500" fill="hold"/>
                                        <p:tgtEl>
                                          <p:spTgt spid="14339"/>
                                        </p:tgtEl>
                                        <p:attrNameLst>
                                          <p:attrName>ppt_h</p:attrName>
                                        </p:attrNameLst>
                                      </p:cBhvr>
                                      <p:tavLst>
                                        <p:tav tm="0">
                                          <p:val>
                                            <p:fltVal val="0"/>
                                          </p:val>
                                        </p:tav>
                                        <p:tav tm="100000">
                                          <p:val>
                                            <p:strVal val="#ppt_h"/>
                                          </p:val>
                                        </p:tav>
                                      </p:tavLst>
                                    </p:anim>
                                    <p:animEffect transition="in" filter="fade">
                                      <p:cBhvr>
                                        <p:cTn id="31" dur="500"/>
                                        <p:tgtEl>
                                          <p:spTgt spid="143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4340"/>
                                        </p:tgtEl>
                                        <p:attrNameLst>
                                          <p:attrName>style.visibility</p:attrName>
                                        </p:attrNameLst>
                                      </p:cBhvr>
                                      <p:to>
                                        <p:strVal val="visible"/>
                                      </p:to>
                                    </p:set>
                                    <p:anim calcmode="lin" valueType="num">
                                      <p:cBhvr>
                                        <p:cTn id="41" dur="500" fill="hold"/>
                                        <p:tgtEl>
                                          <p:spTgt spid="14340"/>
                                        </p:tgtEl>
                                        <p:attrNameLst>
                                          <p:attrName>ppt_w</p:attrName>
                                        </p:attrNameLst>
                                      </p:cBhvr>
                                      <p:tavLst>
                                        <p:tav tm="0">
                                          <p:val>
                                            <p:fltVal val="0"/>
                                          </p:val>
                                        </p:tav>
                                        <p:tav tm="100000">
                                          <p:val>
                                            <p:strVal val="#ppt_w"/>
                                          </p:val>
                                        </p:tav>
                                      </p:tavLst>
                                    </p:anim>
                                    <p:anim calcmode="lin" valueType="num">
                                      <p:cBhvr>
                                        <p:cTn id="42" dur="500" fill="hold"/>
                                        <p:tgtEl>
                                          <p:spTgt spid="14340"/>
                                        </p:tgtEl>
                                        <p:attrNameLst>
                                          <p:attrName>ppt_h</p:attrName>
                                        </p:attrNameLst>
                                      </p:cBhvr>
                                      <p:tavLst>
                                        <p:tav tm="0">
                                          <p:val>
                                            <p:fltVal val="0"/>
                                          </p:val>
                                        </p:tav>
                                        <p:tav tm="100000">
                                          <p:val>
                                            <p:strVal val="#ppt_h"/>
                                          </p:val>
                                        </p:tav>
                                      </p:tavLst>
                                    </p:anim>
                                    <p:animEffect transition="in" filter="fade">
                                      <p:cBhvr>
                                        <p:cTn id="43" dur="500"/>
                                        <p:tgtEl>
                                          <p:spTgt spid="1434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多维数组相对复杂一些，如：</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此外，还可以使用省略号“</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”来指明切片值（</a:t>
            </a:r>
            <a:r>
              <a:rPr lang="en-US" altLang="zh-CN" sz="1600" smtClean="0">
                <a:solidFill>
                  <a:schemeClr val="accent5">
                    <a:lumMod val="75000"/>
                  </a:schemeClr>
                </a:solidFill>
                <a:latin typeface="微软雅黑" pitchFamily="34" charset="-122"/>
                <a:ea typeface="微软雅黑" pitchFamily="34" charset="-122"/>
              </a:rPr>
              <a:t>start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end</a:t>
            </a:r>
            <a:r>
              <a:rPr lang="zh-CN" altLang="en-US" sz="1600" smtClean="0">
                <a:solidFill>
                  <a:schemeClr val="accent5">
                    <a:lumMod val="75000"/>
                  </a:schemeClr>
                </a:solidFill>
                <a:latin typeface="微软雅黑" pitchFamily="34" charset="-122"/>
                <a:ea typeface="微软雅黑" pitchFamily="34" charset="-122"/>
              </a:rPr>
              <a:t>）为轴</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axis</a:t>
            </a:r>
            <a:r>
              <a:rPr lang="zh-CN" altLang="en-US" sz="1600" smtClean="0">
                <a:solidFill>
                  <a:schemeClr val="accent5">
                    <a:lumMod val="75000"/>
                  </a:schemeClr>
                </a:solidFill>
                <a:latin typeface="微软雅黑" pitchFamily="34" charset="-122"/>
                <a:ea typeface="微软雅黑" pitchFamily="34" charset="-122"/>
              </a:rPr>
              <a:t>）的索引。如果</a:t>
            </a:r>
            <a:r>
              <a:rPr lang="zh-CN" altLang="en-US" sz="1600">
                <a:solidFill>
                  <a:schemeClr val="accent5">
                    <a:lumMod val="75000"/>
                  </a:schemeClr>
                </a:solidFill>
                <a:latin typeface="微软雅黑" pitchFamily="34" charset="-122"/>
                <a:ea typeface="微软雅黑" pitchFamily="34" charset="-122"/>
              </a:rPr>
              <a:t>在行位置使用省略号，它将返回</a:t>
            </a:r>
            <a:r>
              <a:rPr lang="zh-CN" altLang="en-US" sz="1600" smtClean="0">
                <a:solidFill>
                  <a:schemeClr val="accent5">
                    <a:lumMod val="75000"/>
                  </a:schemeClr>
                </a:solidFill>
                <a:latin typeface="微软雅黑" pitchFamily="34" charset="-122"/>
                <a:ea typeface="微软雅黑" pitchFamily="34" charset="-122"/>
              </a:rPr>
              <a:t>包含列中</a:t>
            </a:r>
            <a:r>
              <a:rPr lang="zh-CN" altLang="en-US" sz="1600">
                <a:solidFill>
                  <a:schemeClr val="accent5">
                    <a:lumMod val="75000"/>
                  </a:schemeClr>
                </a:solidFill>
                <a:latin typeface="微软雅黑" pitchFamily="34" charset="-122"/>
                <a:ea typeface="微软雅黑" pitchFamily="34" charset="-122"/>
              </a:rPr>
              <a:t>元素的 </a:t>
            </a:r>
            <a:r>
              <a:rPr lang="en-US" altLang="zh-CN" sz="1600" smtClean="0">
                <a:solidFill>
                  <a:schemeClr val="accent5">
                    <a:lumMod val="75000"/>
                  </a:schemeClr>
                </a:solidFill>
                <a:latin typeface="微软雅黑" pitchFamily="34" charset="-122"/>
                <a:ea typeface="微软雅黑" pitchFamily="34" charset="-122"/>
              </a:rPr>
              <a:t>ndarray</a:t>
            </a:r>
            <a:r>
              <a:rPr lang="zh-CN" altLang="en-US" sz="1600" smtClean="0">
                <a:solidFill>
                  <a:schemeClr val="accent5">
                    <a:lumMod val="75000"/>
                  </a:schemeClr>
                </a:solidFill>
                <a:latin typeface="微软雅黑" pitchFamily="34" charset="-122"/>
                <a:ea typeface="微软雅黑" pitchFamily="34" charset="-122"/>
              </a:rPr>
              <a:t>，列位置相反。</a:t>
            </a:r>
            <a:endParaRPr lang="en-US" altLang="zh-CN" sz="1600">
              <a:solidFill>
                <a:schemeClr val="accent5">
                  <a:lumMod val="75000"/>
                </a:schemeClr>
              </a:solidFill>
              <a:latin typeface="微软雅黑" pitchFamily="34" charset="-122"/>
              <a:ea typeface="微软雅黑" pitchFamily="34"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854" y="1924383"/>
            <a:ext cx="2536292" cy="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854" y="2598812"/>
            <a:ext cx="483306" cy="71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56" y="4140374"/>
            <a:ext cx="2683887" cy="15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026" y="4570718"/>
            <a:ext cx="409601" cy="11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 calcmode="lin" valueType="num">
                                      <p:cBhvr>
                                        <p:cTn id="17" dur="500" fill="hold"/>
                                        <p:tgtEl>
                                          <p:spTgt spid="14341"/>
                                        </p:tgtEl>
                                        <p:attrNameLst>
                                          <p:attrName>ppt_w</p:attrName>
                                        </p:attrNameLst>
                                      </p:cBhvr>
                                      <p:tavLst>
                                        <p:tav tm="0">
                                          <p:val>
                                            <p:fltVal val="0"/>
                                          </p:val>
                                        </p:tav>
                                        <p:tav tm="100000">
                                          <p:val>
                                            <p:strVal val="#ppt_w"/>
                                          </p:val>
                                        </p:tav>
                                      </p:tavLst>
                                    </p:anim>
                                    <p:anim calcmode="lin" valueType="num">
                                      <p:cBhvr>
                                        <p:cTn id="18" dur="500" fill="hold"/>
                                        <p:tgtEl>
                                          <p:spTgt spid="14341"/>
                                        </p:tgtEl>
                                        <p:attrNameLst>
                                          <p:attrName>ppt_h</p:attrName>
                                        </p:attrNameLst>
                                      </p:cBhvr>
                                      <p:tavLst>
                                        <p:tav tm="0">
                                          <p:val>
                                            <p:fltVal val="0"/>
                                          </p:val>
                                        </p:tav>
                                        <p:tav tm="100000">
                                          <p:val>
                                            <p:strVal val="#ppt_h"/>
                                          </p:val>
                                        </p:tav>
                                      </p:tavLst>
                                    </p:anim>
                                    <p:animEffect transition="in" filter="fade">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342"/>
                                        </p:tgtEl>
                                        <p:attrNameLst>
                                          <p:attrName>style.visibility</p:attrName>
                                        </p:attrNameLst>
                                      </p:cBhvr>
                                      <p:to>
                                        <p:strVal val="visible"/>
                                      </p:to>
                                    </p:set>
                                    <p:anim calcmode="lin" valueType="num">
                                      <p:cBhvr>
                                        <p:cTn id="24" dur="500" fill="hold"/>
                                        <p:tgtEl>
                                          <p:spTgt spid="14342"/>
                                        </p:tgtEl>
                                        <p:attrNameLst>
                                          <p:attrName>ppt_w</p:attrName>
                                        </p:attrNameLst>
                                      </p:cBhvr>
                                      <p:tavLst>
                                        <p:tav tm="0">
                                          <p:val>
                                            <p:fltVal val="0"/>
                                          </p:val>
                                        </p:tav>
                                        <p:tav tm="100000">
                                          <p:val>
                                            <p:strVal val="#ppt_w"/>
                                          </p:val>
                                        </p:tav>
                                      </p:tavLst>
                                    </p:anim>
                                    <p:anim calcmode="lin" valueType="num">
                                      <p:cBhvr>
                                        <p:cTn id="25" dur="500" fill="hold"/>
                                        <p:tgtEl>
                                          <p:spTgt spid="14342"/>
                                        </p:tgtEl>
                                        <p:attrNameLst>
                                          <p:attrName>ppt_h</p:attrName>
                                        </p:attrNameLst>
                                      </p:cBhvr>
                                      <p:tavLst>
                                        <p:tav tm="0">
                                          <p:val>
                                            <p:fltVal val="0"/>
                                          </p:val>
                                        </p:tav>
                                        <p:tav tm="100000">
                                          <p:val>
                                            <p:strVal val="#ppt_h"/>
                                          </p:val>
                                        </p:tav>
                                      </p:tavLst>
                                    </p:anim>
                                    <p:animEffect transition="in" filter="fade">
                                      <p:cBhvr>
                                        <p:cTn id="26" dur="500"/>
                                        <p:tgtEl>
                                          <p:spTgt spid="1434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362"/>
                                        </p:tgtEl>
                                        <p:attrNameLst>
                                          <p:attrName>style.visibility</p:attrName>
                                        </p:attrNameLst>
                                      </p:cBhvr>
                                      <p:to>
                                        <p:strVal val="visible"/>
                                      </p:to>
                                    </p:set>
                                    <p:anim calcmode="lin" valueType="num">
                                      <p:cBhvr>
                                        <p:cTn id="36" dur="500" fill="hold"/>
                                        <p:tgtEl>
                                          <p:spTgt spid="15362"/>
                                        </p:tgtEl>
                                        <p:attrNameLst>
                                          <p:attrName>ppt_w</p:attrName>
                                        </p:attrNameLst>
                                      </p:cBhvr>
                                      <p:tavLst>
                                        <p:tav tm="0">
                                          <p:val>
                                            <p:fltVal val="0"/>
                                          </p:val>
                                        </p:tav>
                                        <p:tav tm="100000">
                                          <p:val>
                                            <p:strVal val="#ppt_w"/>
                                          </p:val>
                                        </p:tav>
                                      </p:tavLst>
                                    </p:anim>
                                    <p:anim calcmode="lin" valueType="num">
                                      <p:cBhvr>
                                        <p:cTn id="37" dur="500" fill="hold"/>
                                        <p:tgtEl>
                                          <p:spTgt spid="15362"/>
                                        </p:tgtEl>
                                        <p:attrNameLst>
                                          <p:attrName>ppt_h</p:attrName>
                                        </p:attrNameLst>
                                      </p:cBhvr>
                                      <p:tavLst>
                                        <p:tav tm="0">
                                          <p:val>
                                            <p:fltVal val="0"/>
                                          </p:val>
                                        </p:tav>
                                        <p:tav tm="100000">
                                          <p:val>
                                            <p:strVal val="#ppt_h"/>
                                          </p:val>
                                        </p:tav>
                                      </p:tavLst>
                                    </p:anim>
                                    <p:animEffect transition="in" filter="fade">
                                      <p:cBhvr>
                                        <p:cTn id="38" dur="500"/>
                                        <p:tgtEl>
                                          <p:spTgt spid="153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363"/>
                                        </p:tgtEl>
                                        <p:attrNameLst>
                                          <p:attrName>style.visibility</p:attrName>
                                        </p:attrNameLst>
                                      </p:cBhvr>
                                      <p:to>
                                        <p:strVal val="visible"/>
                                      </p:to>
                                    </p:set>
                                    <p:anim calcmode="lin" valueType="num">
                                      <p:cBhvr>
                                        <p:cTn id="43" dur="500" fill="hold"/>
                                        <p:tgtEl>
                                          <p:spTgt spid="15363"/>
                                        </p:tgtEl>
                                        <p:attrNameLst>
                                          <p:attrName>ppt_w</p:attrName>
                                        </p:attrNameLst>
                                      </p:cBhvr>
                                      <p:tavLst>
                                        <p:tav tm="0">
                                          <p:val>
                                            <p:fltVal val="0"/>
                                          </p:val>
                                        </p:tav>
                                        <p:tav tm="100000">
                                          <p:val>
                                            <p:strVal val="#ppt_w"/>
                                          </p:val>
                                        </p:tav>
                                      </p:tavLst>
                                    </p:anim>
                                    <p:anim calcmode="lin" valueType="num">
                                      <p:cBhvr>
                                        <p:cTn id="44" dur="500" fill="hold"/>
                                        <p:tgtEl>
                                          <p:spTgt spid="15363"/>
                                        </p:tgtEl>
                                        <p:attrNameLst>
                                          <p:attrName>ppt_h</p:attrName>
                                        </p:attrNameLst>
                                      </p:cBhvr>
                                      <p:tavLst>
                                        <p:tav tm="0">
                                          <p:val>
                                            <p:fltVal val="0"/>
                                          </p:val>
                                        </p:tav>
                                        <p:tav tm="100000">
                                          <p:val>
                                            <p:strVal val="#ppt_h"/>
                                          </p:val>
                                        </p:tav>
                                      </p:tavLst>
                                    </p:anim>
                                    <p:animEffect transition="in" filter="fade">
                                      <p:cBhvr>
                                        <p:cTn id="45"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除了切片索引外，数组可以由整数数组索引、布尔索引及花式索引。</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b="1" smtClean="0">
                <a:solidFill>
                  <a:schemeClr val="accent5">
                    <a:lumMod val="75000"/>
                  </a:schemeClr>
                </a:solidFill>
                <a:latin typeface="微软雅黑" pitchFamily="34" charset="-122"/>
                <a:ea typeface="微软雅黑" pitchFamily="34" charset="-122"/>
              </a:rPr>
              <a:t>整数</a:t>
            </a:r>
            <a:r>
              <a:rPr lang="zh-CN" altLang="en-US" sz="1600" b="1">
                <a:solidFill>
                  <a:schemeClr val="accent5">
                    <a:lumMod val="75000"/>
                  </a:schemeClr>
                </a:solidFill>
                <a:latin typeface="微软雅黑" pitchFamily="34" charset="-122"/>
                <a:ea typeface="微软雅黑" pitchFamily="34" charset="-122"/>
              </a:rPr>
              <a:t>数组索引</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获取数组中</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0)</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1 ,</a:t>
            </a:r>
            <a:r>
              <a:rPr lang="en-US" altLang="zh-CN" sz="1600">
                <a:solidFill>
                  <a:schemeClr val="accent5">
                    <a:lumMod val="75000"/>
                  </a:schemeClr>
                </a:solidFill>
                <a:latin typeface="微软雅黑" pitchFamily="34" charset="-122"/>
                <a:ea typeface="微软雅黑" pitchFamily="34" charset="-122"/>
              </a:rPr>
              <a:t>1)</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(2</a:t>
            </a:r>
            <a:r>
              <a:rPr lang="en-US" altLang="zh-CN" sz="1600" smtClean="0">
                <a:solidFill>
                  <a:schemeClr val="accent5">
                    <a:lumMod val="75000"/>
                  </a:schemeClr>
                </a:solidFill>
                <a:latin typeface="微软雅黑" pitchFamily="34" charset="-122"/>
                <a:ea typeface="微软雅黑" pitchFamily="34" charset="-122"/>
              </a:rPr>
              <a:t>, 0)</a:t>
            </a:r>
            <a:r>
              <a:rPr lang="zh-CN" altLang="en-US" sz="1600" smtClean="0">
                <a:solidFill>
                  <a:schemeClr val="accent5">
                    <a:lumMod val="75000"/>
                  </a:schemeClr>
                </a:solidFill>
                <a:latin typeface="微软雅黑" pitchFamily="34" charset="-122"/>
                <a:ea typeface="微软雅黑" pitchFamily="34" charset="-122"/>
              </a:rPr>
              <a:t>坐标处</a:t>
            </a:r>
            <a:r>
              <a:rPr lang="zh-CN" altLang="en-US" sz="1600">
                <a:solidFill>
                  <a:schemeClr val="accent5">
                    <a:lumMod val="75000"/>
                  </a:schemeClr>
                </a:solidFill>
                <a:latin typeface="微软雅黑" pitchFamily="34" charset="-122"/>
                <a:ea typeface="微软雅黑" pitchFamily="34" charset="-122"/>
              </a:rPr>
              <a:t>的元素</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：获取 </a:t>
            </a:r>
            <a:r>
              <a:rPr lang="en-US" altLang="zh-CN" sz="1600" smtClean="0">
                <a:solidFill>
                  <a:schemeClr val="accent5">
                    <a:lumMod val="75000"/>
                  </a:schemeClr>
                </a:solidFill>
                <a:latin typeface="微软雅黑" pitchFamily="34" charset="-122"/>
                <a:ea typeface="微软雅黑" pitchFamily="34" charset="-122"/>
              </a:rPr>
              <a:t>4X3 </a:t>
            </a:r>
            <a:r>
              <a:rPr lang="zh-CN" altLang="en-US" sz="1600" smtClean="0">
                <a:solidFill>
                  <a:schemeClr val="accent5">
                    <a:lumMod val="75000"/>
                  </a:schemeClr>
                </a:solidFill>
                <a:latin typeface="微软雅黑" pitchFamily="34" charset="-122"/>
                <a:ea typeface="微软雅黑" pitchFamily="34" charset="-122"/>
              </a:rPr>
              <a:t>的数组中四</a:t>
            </a:r>
            <a:r>
              <a:rPr lang="zh-CN" altLang="en-US" sz="1600">
                <a:solidFill>
                  <a:schemeClr val="accent5">
                    <a:lumMod val="75000"/>
                  </a:schemeClr>
                </a:solidFill>
                <a:latin typeface="微软雅黑" pitchFamily="34" charset="-122"/>
                <a:ea typeface="微软雅黑" pitchFamily="34" charset="-122"/>
              </a:rPr>
              <a:t>个角的</a:t>
            </a:r>
            <a:r>
              <a:rPr lang="zh-CN" altLang="en-US" sz="1600" smtClean="0">
                <a:solidFill>
                  <a:schemeClr val="accent5">
                    <a:lumMod val="75000"/>
                  </a:schemeClr>
                </a:solidFill>
                <a:latin typeface="微软雅黑" pitchFamily="34" charset="-122"/>
                <a:ea typeface="微软雅黑" pitchFamily="34" charset="-122"/>
              </a:rPr>
              <a:t>元素</a:t>
            </a:r>
            <a:endParaRPr lang="en-US" altLang="zh-CN" sz="1600">
              <a:solidFill>
                <a:schemeClr val="accent5">
                  <a:lumMod val="75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75" y="2682921"/>
            <a:ext cx="2489249" cy="5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94" y="3789040"/>
            <a:ext cx="3291012" cy="123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84" y="3789040"/>
            <a:ext cx="866848" cy="17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068" y="2682921"/>
            <a:ext cx="380262" cy="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6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randombar(horizontal)">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500" fill="hold"/>
                                        <p:tgtEl>
                                          <p:spTgt spid="1026"/>
                                        </p:tgtEl>
                                        <p:attrNameLst>
                                          <p:attrName>ppt_w</p:attrName>
                                        </p:attrNameLst>
                                      </p:cBhvr>
                                      <p:tavLst>
                                        <p:tav tm="0">
                                          <p:val>
                                            <p:fltVal val="0"/>
                                          </p:val>
                                        </p:tav>
                                        <p:tav tm="100000">
                                          <p:val>
                                            <p:strVal val="#ppt_w"/>
                                          </p:val>
                                        </p:tav>
                                      </p:tavLst>
                                    </p:anim>
                                    <p:anim calcmode="lin" valueType="num">
                                      <p:cBhvr>
                                        <p:cTn id="33" dur="500" fill="hold"/>
                                        <p:tgtEl>
                                          <p:spTgt spid="1026"/>
                                        </p:tgtEl>
                                        <p:attrNameLst>
                                          <p:attrName>ppt_h</p:attrName>
                                        </p:attrNameLst>
                                      </p:cBhvr>
                                      <p:tavLst>
                                        <p:tav tm="0">
                                          <p:val>
                                            <p:fltVal val="0"/>
                                          </p:val>
                                        </p:tav>
                                        <p:tav tm="100000">
                                          <p:val>
                                            <p:strVal val="#ppt_h"/>
                                          </p:val>
                                        </p:tav>
                                      </p:tavLst>
                                    </p:anim>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randombar(horizontal)">
                                      <p:cBhvr>
                                        <p:cTn id="44" dur="500"/>
                                        <p:tgtEl>
                                          <p:spTgt spid="16388"/>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389"/>
                                        </p:tgtEl>
                                        <p:attrNameLst>
                                          <p:attrName>style.visibility</p:attrName>
                                        </p:attrNameLst>
                                      </p:cBhvr>
                                      <p:to>
                                        <p:strVal val="visible"/>
                                      </p:to>
                                    </p:set>
                                    <p:animEffect transition="in" filter="randombar(horizontal)">
                                      <p:cBhvr>
                                        <p:cTn id="49"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descr="D:\Course\Python\Python-Data-Analysis\image\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75" y="2374070"/>
            <a:ext cx="7040251" cy="35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2"/>
            </a:pPr>
            <a:r>
              <a:rPr lang="zh-CN" altLang="en-US" sz="1600" b="1" smtClean="0">
                <a:solidFill>
                  <a:srgbClr val="4BACC6">
                    <a:lumMod val="75000"/>
                  </a:srgbClr>
                </a:solidFill>
                <a:latin typeface="微软雅黑" pitchFamily="34" charset="-122"/>
                <a:ea typeface="微软雅黑" pitchFamily="34" charset="-122"/>
              </a:rPr>
              <a:t>布尔索引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获取</a:t>
            </a:r>
            <a:r>
              <a:rPr lang="zh-CN" altLang="en-US" sz="1600" smtClean="0">
                <a:solidFill>
                  <a:schemeClr val="accent5">
                    <a:lumMod val="75000"/>
                  </a:schemeClr>
                </a:solidFill>
                <a:latin typeface="微软雅黑" pitchFamily="34" charset="-122"/>
                <a:ea typeface="微软雅黑" pitchFamily="34" charset="-122"/>
              </a:rPr>
              <a:t>数组大于 </a:t>
            </a:r>
            <a:r>
              <a:rPr lang="en-US" altLang="zh-CN" sz="1600">
                <a:solidFill>
                  <a:schemeClr val="accent5">
                    <a:lumMod val="75000"/>
                  </a:schemeClr>
                </a:solidFill>
                <a:latin typeface="微软雅黑" pitchFamily="34" charset="-122"/>
                <a:ea typeface="微软雅黑" pitchFamily="34" charset="-122"/>
              </a:rPr>
              <a:t>5 </a:t>
            </a:r>
            <a:r>
              <a:rPr lang="zh-CN" altLang="en-US" sz="1600" smtClean="0">
                <a:solidFill>
                  <a:schemeClr val="accent5">
                    <a:lumMod val="75000"/>
                  </a:schemeClr>
                </a:solidFill>
                <a:latin typeface="微软雅黑" pitchFamily="34" charset="-122"/>
                <a:ea typeface="微软雅黑" pitchFamily="34" charset="-122"/>
              </a:rPr>
              <a:t>的元素</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：过滤数组中的</a:t>
            </a:r>
            <a:r>
              <a:rPr lang="en-US" altLang="zh-CN" sz="1600" smtClean="0">
                <a:solidFill>
                  <a:schemeClr val="accent5">
                    <a:lumMod val="75000"/>
                  </a:schemeClr>
                </a:solidFill>
                <a:latin typeface="微软雅黑" pitchFamily="34" charset="-122"/>
                <a:ea typeface="微软雅黑" pitchFamily="34" charset="-122"/>
              </a:rPr>
              <a:t>NaN</a:t>
            </a:r>
            <a:endParaRPr lang="en-US" altLang="zh-CN" sz="1600">
              <a:solidFill>
                <a:schemeClr val="accent5">
                  <a:lumMod val="75000"/>
                </a:schemeClr>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392" y="2295922"/>
            <a:ext cx="3303215" cy="47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393" y="2839021"/>
            <a:ext cx="1291568" cy="82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72" y="4120927"/>
            <a:ext cx="3082653"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673" y="4658304"/>
            <a:ext cx="1037272" cy="27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 calcmode="lin" valueType="num">
                                      <p:cBhvr>
                                        <p:cTn id="22" dur="500" fill="hold"/>
                                        <p:tgtEl>
                                          <p:spTgt spid="17410"/>
                                        </p:tgtEl>
                                        <p:attrNameLst>
                                          <p:attrName>ppt_w</p:attrName>
                                        </p:attrNameLst>
                                      </p:cBhvr>
                                      <p:tavLst>
                                        <p:tav tm="0">
                                          <p:val>
                                            <p:fltVal val="0"/>
                                          </p:val>
                                        </p:tav>
                                        <p:tav tm="100000">
                                          <p:val>
                                            <p:strVal val="#ppt_w"/>
                                          </p:val>
                                        </p:tav>
                                      </p:tavLst>
                                    </p:anim>
                                    <p:anim calcmode="lin" valueType="num">
                                      <p:cBhvr>
                                        <p:cTn id="23" dur="500" fill="hold"/>
                                        <p:tgtEl>
                                          <p:spTgt spid="17410"/>
                                        </p:tgtEl>
                                        <p:attrNameLst>
                                          <p:attrName>ppt_h</p:attrName>
                                        </p:attrNameLst>
                                      </p:cBhvr>
                                      <p:tavLst>
                                        <p:tav tm="0">
                                          <p:val>
                                            <p:fltVal val="0"/>
                                          </p:val>
                                        </p:tav>
                                        <p:tav tm="100000">
                                          <p:val>
                                            <p:strVal val="#ppt_h"/>
                                          </p:val>
                                        </p:tav>
                                      </p:tavLst>
                                    </p:anim>
                                    <p:animEffect transition="in" filter="fade">
                                      <p:cBhvr>
                                        <p:cTn id="24" dur="500"/>
                                        <p:tgtEl>
                                          <p:spTgt spid="174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anim calcmode="lin" valueType="num">
                                      <p:cBhvr>
                                        <p:cTn id="29" dur="500" fill="hold"/>
                                        <p:tgtEl>
                                          <p:spTgt spid="17411"/>
                                        </p:tgtEl>
                                        <p:attrNameLst>
                                          <p:attrName>ppt_w</p:attrName>
                                        </p:attrNameLst>
                                      </p:cBhvr>
                                      <p:tavLst>
                                        <p:tav tm="0">
                                          <p:val>
                                            <p:fltVal val="0"/>
                                          </p:val>
                                        </p:tav>
                                        <p:tav tm="100000">
                                          <p:val>
                                            <p:strVal val="#ppt_w"/>
                                          </p:val>
                                        </p:tav>
                                      </p:tavLst>
                                    </p:anim>
                                    <p:anim calcmode="lin" valueType="num">
                                      <p:cBhvr>
                                        <p:cTn id="30" dur="500" fill="hold"/>
                                        <p:tgtEl>
                                          <p:spTgt spid="17411"/>
                                        </p:tgtEl>
                                        <p:attrNameLst>
                                          <p:attrName>ppt_h</p:attrName>
                                        </p:attrNameLst>
                                      </p:cBhvr>
                                      <p:tavLst>
                                        <p:tav tm="0">
                                          <p:val>
                                            <p:fltVal val="0"/>
                                          </p:val>
                                        </p:tav>
                                        <p:tav tm="100000">
                                          <p:val>
                                            <p:strVal val="#ppt_h"/>
                                          </p:val>
                                        </p:tav>
                                      </p:tavLst>
                                    </p:anim>
                                    <p:animEffect transition="in" filter="fade">
                                      <p:cBhvr>
                                        <p:cTn id="31" dur="500"/>
                                        <p:tgtEl>
                                          <p:spTgt spid="174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412"/>
                                        </p:tgtEl>
                                        <p:attrNameLst>
                                          <p:attrName>style.visibility</p:attrName>
                                        </p:attrNameLst>
                                      </p:cBhvr>
                                      <p:to>
                                        <p:strVal val="visible"/>
                                      </p:to>
                                    </p:set>
                                    <p:anim calcmode="lin" valueType="num">
                                      <p:cBhvr>
                                        <p:cTn id="41" dur="500" fill="hold"/>
                                        <p:tgtEl>
                                          <p:spTgt spid="17412"/>
                                        </p:tgtEl>
                                        <p:attrNameLst>
                                          <p:attrName>ppt_w</p:attrName>
                                        </p:attrNameLst>
                                      </p:cBhvr>
                                      <p:tavLst>
                                        <p:tav tm="0">
                                          <p:val>
                                            <p:fltVal val="0"/>
                                          </p:val>
                                        </p:tav>
                                        <p:tav tm="100000">
                                          <p:val>
                                            <p:strVal val="#ppt_w"/>
                                          </p:val>
                                        </p:tav>
                                      </p:tavLst>
                                    </p:anim>
                                    <p:anim calcmode="lin" valueType="num">
                                      <p:cBhvr>
                                        <p:cTn id="42" dur="500" fill="hold"/>
                                        <p:tgtEl>
                                          <p:spTgt spid="17412"/>
                                        </p:tgtEl>
                                        <p:attrNameLst>
                                          <p:attrName>ppt_h</p:attrName>
                                        </p:attrNameLst>
                                      </p:cBhvr>
                                      <p:tavLst>
                                        <p:tav tm="0">
                                          <p:val>
                                            <p:fltVal val="0"/>
                                          </p:val>
                                        </p:tav>
                                        <p:tav tm="100000">
                                          <p:val>
                                            <p:strVal val="#ppt_h"/>
                                          </p:val>
                                        </p:tav>
                                      </p:tavLst>
                                    </p:anim>
                                    <p:animEffect transition="in" filter="fade">
                                      <p:cBhvr>
                                        <p:cTn id="43" dur="500"/>
                                        <p:tgtEl>
                                          <p:spTgt spid="174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413"/>
                                        </p:tgtEl>
                                        <p:attrNameLst>
                                          <p:attrName>style.visibility</p:attrName>
                                        </p:attrNameLst>
                                      </p:cBhvr>
                                      <p:to>
                                        <p:strVal val="visible"/>
                                      </p:to>
                                    </p:set>
                                    <p:anim calcmode="lin" valueType="num">
                                      <p:cBhvr>
                                        <p:cTn id="48" dur="500" fill="hold"/>
                                        <p:tgtEl>
                                          <p:spTgt spid="17413"/>
                                        </p:tgtEl>
                                        <p:attrNameLst>
                                          <p:attrName>ppt_w</p:attrName>
                                        </p:attrNameLst>
                                      </p:cBhvr>
                                      <p:tavLst>
                                        <p:tav tm="0">
                                          <p:val>
                                            <p:fltVal val="0"/>
                                          </p:val>
                                        </p:tav>
                                        <p:tav tm="100000">
                                          <p:val>
                                            <p:strVal val="#ppt_w"/>
                                          </p:val>
                                        </p:tav>
                                      </p:tavLst>
                                    </p:anim>
                                    <p:anim calcmode="lin" valueType="num">
                                      <p:cBhvr>
                                        <p:cTn id="49" dur="500" fill="hold"/>
                                        <p:tgtEl>
                                          <p:spTgt spid="17413"/>
                                        </p:tgtEl>
                                        <p:attrNameLst>
                                          <p:attrName>ppt_h</p:attrName>
                                        </p:attrNameLst>
                                      </p:cBhvr>
                                      <p:tavLst>
                                        <p:tav tm="0">
                                          <p:val>
                                            <p:fltVal val="0"/>
                                          </p:val>
                                        </p:tav>
                                        <p:tav tm="100000">
                                          <p:val>
                                            <p:strVal val="#ppt_h"/>
                                          </p:val>
                                        </p:tav>
                                      </p:tavLst>
                                    </p:anim>
                                    <p:animEffect transition="in" filter="fade">
                                      <p:cBhvr>
                                        <p:cTn id="50"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切片和索引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高级索引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marL="342900" lvl="0" indent="-342900">
              <a:lnSpc>
                <a:spcPct val="150000"/>
              </a:lnSpc>
              <a:buFont typeface="+mj-lt"/>
              <a:buAutoNum type="arabicPeriod" startAt="3"/>
            </a:pPr>
            <a:r>
              <a:rPr lang="zh-CN" altLang="en-US" sz="1600" b="1" smtClean="0">
                <a:solidFill>
                  <a:srgbClr val="4BACC6">
                    <a:lumMod val="75000"/>
                  </a:srgbClr>
                </a:solidFill>
                <a:latin typeface="微软雅黑" pitchFamily="34" charset="-122"/>
                <a:ea typeface="微软雅黑" pitchFamily="34" charset="-122"/>
              </a:rPr>
              <a:t>花式索引</a:t>
            </a:r>
            <a:endParaRPr lang="en-US" altLang="zh-CN" sz="1600" b="1">
              <a:solidFill>
                <a:srgbClr val="4BACC6">
                  <a:lumMod val="75000"/>
                </a:srgb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例：</a:t>
            </a:r>
            <a:r>
              <a:rPr lang="zh-CN" altLang="en-US" sz="1600">
                <a:solidFill>
                  <a:schemeClr val="accent5">
                    <a:lumMod val="75000"/>
                  </a:schemeClr>
                </a:solidFill>
                <a:latin typeface="微软雅黑" pitchFamily="34" charset="-122"/>
                <a:ea typeface="微软雅黑" pitchFamily="34" charset="-122"/>
              </a:rPr>
              <a:t>顺序、逆序索引</a:t>
            </a:r>
            <a:r>
              <a:rPr lang="zh-CN" altLang="en-US" sz="1600" smtClean="0">
                <a:solidFill>
                  <a:schemeClr val="accent5">
                    <a:lumMod val="75000"/>
                  </a:schemeClr>
                </a:solidFill>
                <a:latin typeface="微软雅黑" pitchFamily="34" charset="-122"/>
                <a:ea typeface="微软雅黑" pitchFamily="34" charset="-122"/>
              </a:rPr>
              <a:t>数组以及多</a:t>
            </a:r>
            <a:r>
              <a:rPr lang="zh-CN" altLang="en-US" sz="1600">
                <a:solidFill>
                  <a:schemeClr val="accent5">
                    <a:lumMod val="75000"/>
                  </a:schemeClr>
                </a:solidFill>
                <a:latin typeface="微软雅黑" pitchFamily="34" charset="-122"/>
                <a:ea typeface="微软雅黑" pitchFamily="34" charset="-122"/>
              </a:rPr>
              <a:t>个索引数组</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95" y="2353961"/>
            <a:ext cx="5213809" cy="83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95" y="3356992"/>
            <a:ext cx="2577455" cy="26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716016" y="5510360"/>
            <a:ext cx="2807881"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np.ix_</a:t>
            </a:r>
            <a:r>
              <a:rPr lang="zh-CN" altLang="en-US" sz="1400" smtClean="0">
                <a:latin typeface="微软雅黑" pitchFamily="34" charset="-122"/>
                <a:ea typeface="微软雅黑" pitchFamily="34" charset="-122"/>
              </a:rPr>
              <a:t>函数的具体用法可执行</a:t>
            </a:r>
            <a:r>
              <a:rPr lang="en-US" altLang="zh-CN" sz="1400">
                <a:latin typeface="微软雅黑" pitchFamily="34" charset="-122"/>
                <a:ea typeface="微软雅黑" pitchFamily="34" charset="-122"/>
              </a:rPr>
              <a:t>help(np.ix</a:t>
            </a:r>
            <a:r>
              <a:rPr lang="en-US" altLang="zh-CN" sz="1400" smtClean="0">
                <a:latin typeface="微软雅黑" pitchFamily="34" charset="-122"/>
                <a:ea typeface="微软雅黑" pitchFamily="34" charset="-122"/>
              </a:rPr>
              <a:t>_)</a:t>
            </a:r>
            <a:r>
              <a:rPr lang="zh-CN" altLang="en-US" sz="1400" smtClean="0">
                <a:latin typeface="微软雅黑" pitchFamily="34" charset="-122"/>
                <a:ea typeface="微软雅黑" pitchFamily="34" charset="-122"/>
              </a:rPr>
              <a:t>进行查看。</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9176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 calcmode="lin" valueType="num">
                                      <p:cBhvr>
                                        <p:cTn id="22" dur="500" fill="hold"/>
                                        <p:tgtEl>
                                          <p:spTgt spid="18438"/>
                                        </p:tgtEl>
                                        <p:attrNameLst>
                                          <p:attrName>ppt_w</p:attrName>
                                        </p:attrNameLst>
                                      </p:cBhvr>
                                      <p:tavLst>
                                        <p:tav tm="0">
                                          <p:val>
                                            <p:fltVal val="0"/>
                                          </p:val>
                                        </p:tav>
                                        <p:tav tm="100000">
                                          <p:val>
                                            <p:strVal val="#ppt_w"/>
                                          </p:val>
                                        </p:tav>
                                      </p:tavLst>
                                    </p:anim>
                                    <p:anim calcmode="lin" valueType="num">
                                      <p:cBhvr>
                                        <p:cTn id="23" dur="500" fill="hold"/>
                                        <p:tgtEl>
                                          <p:spTgt spid="18438"/>
                                        </p:tgtEl>
                                        <p:attrNameLst>
                                          <p:attrName>ppt_h</p:attrName>
                                        </p:attrNameLst>
                                      </p:cBhvr>
                                      <p:tavLst>
                                        <p:tav tm="0">
                                          <p:val>
                                            <p:fltVal val="0"/>
                                          </p:val>
                                        </p:tav>
                                        <p:tav tm="100000">
                                          <p:val>
                                            <p:strVal val="#ppt_h"/>
                                          </p:val>
                                        </p:tav>
                                      </p:tavLst>
                                    </p:anim>
                                    <p:animEffect transition="in" filter="fade">
                                      <p:cBhvr>
                                        <p:cTn id="24" dur="500"/>
                                        <p:tgtEl>
                                          <p:spTgt spid="184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439"/>
                                        </p:tgtEl>
                                        <p:attrNameLst>
                                          <p:attrName>style.visibility</p:attrName>
                                        </p:attrNameLst>
                                      </p:cBhvr>
                                      <p:to>
                                        <p:strVal val="visible"/>
                                      </p:to>
                                    </p:set>
                                    <p:anim calcmode="lin" valueType="num">
                                      <p:cBhvr>
                                        <p:cTn id="29" dur="500" fill="hold"/>
                                        <p:tgtEl>
                                          <p:spTgt spid="18439"/>
                                        </p:tgtEl>
                                        <p:attrNameLst>
                                          <p:attrName>ppt_w</p:attrName>
                                        </p:attrNameLst>
                                      </p:cBhvr>
                                      <p:tavLst>
                                        <p:tav tm="0">
                                          <p:val>
                                            <p:fltVal val="0"/>
                                          </p:val>
                                        </p:tav>
                                        <p:tav tm="100000">
                                          <p:val>
                                            <p:strVal val="#ppt_w"/>
                                          </p:val>
                                        </p:tav>
                                      </p:tavLst>
                                    </p:anim>
                                    <p:anim calcmode="lin" valueType="num">
                                      <p:cBhvr>
                                        <p:cTn id="30" dur="500" fill="hold"/>
                                        <p:tgtEl>
                                          <p:spTgt spid="18439"/>
                                        </p:tgtEl>
                                        <p:attrNameLst>
                                          <p:attrName>ppt_h</p:attrName>
                                        </p:attrNameLst>
                                      </p:cBhvr>
                                      <p:tavLst>
                                        <p:tav tm="0">
                                          <p:val>
                                            <p:fltVal val="0"/>
                                          </p:val>
                                        </p:tav>
                                        <p:tav tm="100000">
                                          <p:val>
                                            <p:strVal val="#ppt_h"/>
                                          </p:val>
                                        </p:tav>
                                      </p:tavLst>
                                    </p:anim>
                                    <p:animEffect transition="in" filter="fade">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如果两个数组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和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形状相同，即满足 </a:t>
            </a:r>
            <a:r>
              <a:rPr lang="en-US" altLang="zh-CN" sz="1600" smtClean="0">
                <a:solidFill>
                  <a:schemeClr val="accent5">
                    <a:lumMod val="75000"/>
                  </a:schemeClr>
                </a:solidFill>
                <a:latin typeface="微软雅黑" pitchFamily="34" charset="-122"/>
                <a:ea typeface="微软雅黑" pitchFamily="34" charset="-122"/>
              </a:rPr>
              <a:t>a.shape == b.shape</a:t>
            </a:r>
            <a:r>
              <a:rPr lang="zh-CN" altLang="en-US" sz="1600" smtClean="0">
                <a:solidFill>
                  <a:schemeClr val="accent5">
                    <a:lumMod val="75000"/>
                  </a:schemeClr>
                </a:solidFill>
                <a:latin typeface="微软雅黑" pitchFamily="34" charset="-122"/>
                <a:ea typeface="微软雅黑" pitchFamily="34" charset="-122"/>
              </a:rPr>
              <a:t>，那么 </a:t>
            </a:r>
            <a:r>
              <a:rPr lang="en-US" altLang="zh-CN" sz="1600" smtClean="0">
                <a:solidFill>
                  <a:schemeClr val="accent5">
                    <a:lumMod val="75000"/>
                  </a:schemeClr>
                </a:solidFill>
                <a:latin typeface="微软雅黑" pitchFamily="34" charset="-122"/>
                <a:ea typeface="微软雅黑" pitchFamily="34" charset="-122"/>
              </a:rPr>
              <a:t>a*b </a:t>
            </a:r>
            <a:r>
              <a:rPr lang="zh-CN" altLang="en-US" sz="1600" smtClean="0">
                <a:solidFill>
                  <a:schemeClr val="accent5">
                    <a:lumMod val="75000"/>
                  </a:schemeClr>
                </a:solidFill>
                <a:latin typeface="微软雅黑" pitchFamily="34" charset="-122"/>
                <a:ea typeface="微软雅黑" pitchFamily="34" charset="-122"/>
              </a:rPr>
              <a:t>的结果就是 </a:t>
            </a:r>
            <a:r>
              <a:rPr lang="en-US" altLang="zh-CN" sz="1600" smtClean="0">
                <a:solidFill>
                  <a:schemeClr val="accent5">
                    <a:lumMod val="75000"/>
                  </a:schemeClr>
                </a:solidFill>
                <a:latin typeface="微软雅黑" pitchFamily="34" charset="-122"/>
                <a:ea typeface="微软雅黑" pitchFamily="34" charset="-122"/>
              </a:rPr>
              <a:t>a </a:t>
            </a:r>
            <a:r>
              <a:rPr lang="zh-CN" altLang="en-US" sz="1600" smtClean="0">
                <a:solidFill>
                  <a:schemeClr val="accent5">
                    <a:lumMod val="75000"/>
                  </a:schemeClr>
                </a:solidFill>
                <a:latin typeface="微软雅黑" pitchFamily="34" charset="-122"/>
                <a:ea typeface="微软雅黑" pitchFamily="34" charset="-122"/>
              </a:rPr>
              <a:t>与 </a:t>
            </a:r>
            <a:r>
              <a:rPr lang="en-US" altLang="zh-CN" sz="1600" smtClean="0">
                <a:solidFill>
                  <a:schemeClr val="accent5">
                    <a:lumMod val="75000"/>
                  </a:schemeClr>
                </a:solidFill>
                <a:latin typeface="微软雅黑" pitchFamily="34" charset="-122"/>
                <a:ea typeface="微软雅黑" pitchFamily="34" charset="-122"/>
              </a:rPr>
              <a:t>b </a:t>
            </a:r>
            <a:r>
              <a:rPr lang="zh-CN" altLang="en-US" sz="1600" smtClean="0">
                <a:solidFill>
                  <a:schemeClr val="accent5">
                    <a:lumMod val="75000"/>
                  </a:schemeClr>
                </a:solidFill>
                <a:latin typeface="微软雅黑" pitchFamily="34" charset="-122"/>
                <a:ea typeface="微软雅黑" pitchFamily="34" charset="-122"/>
              </a:rPr>
              <a:t>数组对应位相乘。对于不同形状</a:t>
            </a:r>
            <a:r>
              <a:rPr lang="en-US" altLang="zh-CN" sz="1600" smtClean="0">
                <a:solidFill>
                  <a:schemeClr val="accent5">
                    <a:lumMod val="75000"/>
                  </a:schemeClr>
                </a:solidFill>
                <a:latin typeface="微软雅黑" pitchFamily="34" charset="-122"/>
                <a:ea typeface="微软雅黑" pitchFamily="34" charset="-122"/>
              </a:rPr>
              <a:t>(shape)</a:t>
            </a:r>
            <a:r>
              <a:rPr lang="zh-CN" altLang="en-US" sz="1600" smtClean="0">
                <a:solidFill>
                  <a:schemeClr val="accent5">
                    <a:lumMod val="75000"/>
                  </a:schemeClr>
                </a:solidFill>
                <a:latin typeface="微软雅黑" pitchFamily="34" charset="-122"/>
                <a:ea typeface="微软雅黑" pitchFamily="34" charset="-122"/>
              </a:rPr>
              <a:t>的数组进行数值计算时，</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会以广播（</a:t>
            </a:r>
            <a:r>
              <a:rPr lang="en-US" altLang="zh-CN" sz="1600" smtClean="0">
                <a:solidFill>
                  <a:schemeClr val="accent5">
                    <a:lumMod val="75000"/>
                  </a:schemeClr>
                </a:solidFill>
                <a:latin typeface="微软雅黑" pitchFamily="34" charset="-122"/>
                <a:ea typeface="微软雅黑" pitchFamily="34" charset="-122"/>
              </a:rPr>
              <a:t>Broadcast</a:t>
            </a:r>
            <a:r>
              <a:rPr lang="zh-CN" altLang="en-US" sz="1600" smtClean="0">
                <a:solidFill>
                  <a:schemeClr val="accent5">
                    <a:lumMod val="75000"/>
                  </a:schemeClr>
                </a:solidFill>
                <a:latin typeface="微软雅黑" pitchFamily="34" charset="-122"/>
                <a:ea typeface="微软雅黑" pitchFamily="34" charset="-122"/>
              </a:rPr>
              <a:t>）的方式进行处理。具体广播</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规则如下</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所有</a:t>
            </a:r>
            <a:r>
              <a:rPr lang="zh-CN" altLang="en-US" sz="1600">
                <a:solidFill>
                  <a:schemeClr val="accent5">
                    <a:lumMod val="75000"/>
                  </a:schemeClr>
                </a:solidFill>
                <a:latin typeface="微软雅黑" pitchFamily="34" charset="-122"/>
                <a:ea typeface="微软雅黑" pitchFamily="34" charset="-122"/>
              </a:rPr>
              <a:t>输入数组都向其中形状最长的数组看齐，形状中不足的部分都通过在前面加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补齐</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输出</a:t>
            </a:r>
            <a:r>
              <a:rPr lang="zh-CN" altLang="en-US" sz="1600">
                <a:solidFill>
                  <a:schemeClr val="accent5">
                    <a:lumMod val="75000"/>
                  </a:schemeClr>
                </a:solidFill>
                <a:latin typeface="微软雅黑" pitchFamily="34" charset="-122"/>
                <a:ea typeface="微软雅黑" pitchFamily="34" charset="-122"/>
              </a:rPr>
              <a:t>数组的形状是输入数组形状的各个维度上的最大值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当输入</a:t>
            </a:r>
            <a:r>
              <a:rPr lang="zh-CN" altLang="en-US" sz="1600">
                <a:solidFill>
                  <a:schemeClr val="accent5">
                    <a:lumMod val="75000"/>
                  </a:schemeClr>
                </a:solidFill>
                <a:latin typeface="微软雅黑" pitchFamily="34" charset="-122"/>
                <a:ea typeface="微软雅黑" pitchFamily="34" charset="-122"/>
              </a:rPr>
              <a:t>数组的某个维度和输出数组的对应维度的长度相同或者其长度为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a:t>
            </a:r>
            <a:r>
              <a:rPr lang="zh-CN" altLang="en-US" sz="1600" smtClean="0">
                <a:solidFill>
                  <a:schemeClr val="accent5">
                    <a:lumMod val="75000"/>
                  </a:schemeClr>
                </a:solidFill>
                <a:latin typeface="微软雅黑" pitchFamily="34" charset="-122"/>
                <a:ea typeface="微软雅黑" pitchFamily="34" charset="-122"/>
              </a:rPr>
              <a:t>，能够进行计算</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否则抛出错误。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当</a:t>
            </a:r>
            <a:r>
              <a:rPr lang="zh-CN" altLang="en-US" sz="1600">
                <a:solidFill>
                  <a:schemeClr val="accent5">
                    <a:lumMod val="75000"/>
                  </a:schemeClr>
                </a:solidFill>
                <a:latin typeface="微软雅黑" pitchFamily="34" charset="-122"/>
                <a:ea typeface="微软雅黑" pitchFamily="34" charset="-122"/>
              </a:rPr>
              <a:t>输入数组的某个维度的长度为 </a:t>
            </a:r>
            <a:r>
              <a:rPr lang="en-US" altLang="zh-CN" sz="1600">
                <a:solidFill>
                  <a:schemeClr val="accent5">
                    <a:lumMod val="75000"/>
                  </a:schemeClr>
                </a:solidFill>
                <a:latin typeface="微软雅黑" pitchFamily="34" charset="-122"/>
                <a:ea typeface="微软雅黑" pitchFamily="34" charset="-122"/>
              </a:rPr>
              <a:t>1 </a:t>
            </a:r>
            <a:r>
              <a:rPr lang="zh-CN" altLang="en-US" sz="1600">
                <a:solidFill>
                  <a:schemeClr val="accent5">
                    <a:lumMod val="75000"/>
                  </a:schemeClr>
                </a:solidFill>
                <a:latin typeface="微软雅黑" pitchFamily="34" charset="-122"/>
                <a:ea typeface="微软雅黑" pitchFamily="34" charset="-122"/>
              </a:rPr>
              <a:t>时，沿着此维度运算时都用此维度上的第一组值</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697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数组广播</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4x3 </a:t>
            </a:r>
            <a:r>
              <a:rPr lang="zh-CN" altLang="en-US" sz="1600">
                <a:solidFill>
                  <a:schemeClr val="accent5">
                    <a:lumMod val="75000"/>
                  </a:schemeClr>
                </a:solidFill>
                <a:latin typeface="微软雅黑" pitchFamily="34" charset="-122"/>
                <a:ea typeface="微软雅黑" pitchFamily="34" charset="-122"/>
              </a:rPr>
              <a:t>的二维数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）与</a:t>
            </a:r>
            <a:r>
              <a:rPr lang="zh-CN" altLang="en-US" sz="1600">
                <a:solidFill>
                  <a:schemeClr val="accent5">
                    <a:lumMod val="75000"/>
                  </a:schemeClr>
                </a:solidFill>
                <a:latin typeface="微软雅黑" pitchFamily="34" charset="-122"/>
                <a:ea typeface="微软雅黑" pitchFamily="34" charset="-122"/>
              </a:rPr>
              <a:t>长为 </a:t>
            </a:r>
            <a:r>
              <a:rPr lang="en-US" altLang="zh-CN" sz="1600">
                <a:solidFill>
                  <a:schemeClr val="accent5">
                    <a:lumMod val="75000"/>
                  </a:schemeClr>
                </a:solidFill>
                <a:latin typeface="微软雅黑" pitchFamily="34" charset="-122"/>
                <a:ea typeface="微软雅黑" pitchFamily="34" charset="-122"/>
              </a:rPr>
              <a:t>3 </a:t>
            </a:r>
            <a:r>
              <a:rPr lang="zh-CN" altLang="en-US" sz="1600">
                <a:solidFill>
                  <a:schemeClr val="accent5">
                    <a:lumMod val="75000"/>
                  </a:schemeClr>
                </a:solidFill>
                <a:latin typeface="微软雅黑" pitchFamily="34" charset="-122"/>
                <a:ea typeface="微软雅黑" pitchFamily="34" charset="-122"/>
              </a:rPr>
              <a:t>的一维数</a:t>
            </a:r>
            <a:r>
              <a:rPr lang="zh-CN" altLang="en-US" sz="1600" smtClean="0">
                <a:solidFill>
                  <a:schemeClr val="accent5">
                    <a:lumMod val="75000"/>
                  </a:schemeClr>
                </a:solidFill>
                <a:latin typeface="微软雅黑" pitchFamily="34" charset="-122"/>
                <a:ea typeface="微软雅黑" pitchFamily="34" charset="-122"/>
              </a:rPr>
              <a:t>组（</a:t>
            </a:r>
            <a:r>
              <a:rPr lang="en-US" altLang="zh-CN" sz="1600" smtClean="0">
                <a:solidFill>
                  <a:schemeClr val="accent5">
                    <a:lumMod val="75000"/>
                  </a:schemeClr>
                </a:solidFill>
                <a:latin typeface="微软雅黑" pitchFamily="34" charset="-122"/>
                <a:ea typeface="微软雅黑" pitchFamily="34" charset="-122"/>
              </a:rPr>
              <a:t>b</a:t>
            </a:r>
            <a:r>
              <a:rPr lang="zh-CN" altLang="en-US" sz="1600" smtClean="0">
                <a:solidFill>
                  <a:schemeClr val="accent5">
                    <a:lumMod val="75000"/>
                  </a:schemeClr>
                </a:solidFill>
                <a:latin typeface="微软雅黑" pitchFamily="34" charset="-122"/>
                <a:ea typeface="微软雅黑" pitchFamily="34" charset="-122"/>
              </a:rPr>
              <a:t>）相加</a:t>
            </a:r>
            <a:r>
              <a:rPr lang="zh-CN" altLang="en-US" sz="1600">
                <a:solidFill>
                  <a:schemeClr val="accent5">
                    <a:lumMod val="75000"/>
                  </a:schemeClr>
                </a:solidFill>
                <a:latin typeface="微软雅黑" pitchFamily="34" charset="-122"/>
                <a:ea typeface="微软雅黑" pitchFamily="34" charset="-122"/>
              </a:rPr>
              <a:t>，等效于把数组 </a:t>
            </a:r>
            <a:r>
              <a:rPr lang="en-US" altLang="zh-CN" sz="1600">
                <a:solidFill>
                  <a:schemeClr val="accent5">
                    <a:lumMod val="75000"/>
                  </a:schemeClr>
                </a:solidFill>
                <a:latin typeface="微软雅黑" pitchFamily="34" charset="-122"/>
                <a:ea typeface="微软雅黑" pitchFamily="34" charset="-122"/>
              </a:rPr>
              <a:t>b </a:t>
            </a:r>
            <a:r>
              <a:rPr lang="zh-CN" altLang="en-US" sz="1600">
                <a:solidFill>
                  <a:schemeClr val="accent5">
                    <a:lumMod val="75000"/>
                  </a:schemeClr>
                </a:solidFill>
                <a:latin typeface="微软雅黑" pitchFamily="34" charset="-122"/>
                <a:ea typeface="微软雅黑" pitchFamily="34" charset="-122"/>
              </a:rPr>
              <a:t>在二维上重复 </a:t>
            </a:r>
            <a:r>
              <a:rPr lang="en-US" altLang="zh-CN" sz="1600">
                <a:solidFill>
                  <a:schemeClr val="accent5">
                    <a:lumMod val="75000"/>
                  </a:schemeClr>
                </a:solidFill>
                <a:latin typeface="微软雅黑" pitchFamily="34" charset="-122"/>
                <a:ea typeface="微软雅黑" pitchFamily="34" charset="-122"/>
              </a:rPr>
              <a:t>4 </a:t>
            </a:r>
            <a:r>
              <a:rPr lang="zh-CN" altLang="en-US" sz="1600">
                <a:solidFill>
                  <a:schemeClr val="accent5">
                    <a:lumMod val="75000"/>
                  </a:schemeClr>
                </a:solidFill>
                <a:latin typeface="微软雅黑" pitchFamily="34" charset="-122"/>
                <a:ea typeface="微软雅黑" pitchFamily="34" charset="-122"/>
              </a:rPr>
              <a:t>次再</a:t>
            </a:r>
            <a:r>
              <a:rPr lang="zh-CN" altLang="en-US" sz="1600" smtClean="0">
                <a:solidFill>
                  <a:schemeClr val="accent5">
                    <a:lumMod val="75000"/>
                  </a:schemeClr>
                </a:solidFill>
                <a:latin typeface="微软雅黑" pitchFamily="34" charset="-122"/>
                <a:ea typeface="微软雅黑" pitchFamily="34" charset="-122"/>
              </a:rPr>
              <a:t>运算。</a:t>
            </a:r>
            <a:endParaRPr lang="en-US" altLang="zh-CN" sz="1600">
              <a:solidFill>
                <a:schemeClr val="accent5">
                  <a:lumMod val="75000"/>
                </a:schemeClr>
              </a:solidFill>
              <a:latin typeface="微软雅黑" pitchFamily="34" charset="-122"/>
              <a:ea typeface="微软雅黑" pitchFamily="34" charset="-122"/>
            </a:endParaRPr>
          </a:p>
        </p:txBody>
      </p:sp>
      <p:pic>
        <p:nvPicPr>
          <p:cNvPr id="19461" name="Picture 5" descr="https://www.runoob.com/wp-content/uploads/2018/10/image00206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47" y="2060849"/>
            <a:ext cx="3434507" cy="14763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23878"/>
            <a:ext cx="148856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80" y="3723878"/>
            <a:ext cx="808665"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8" y="5661248"/>
            <a:ext cx="5976664"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a:t>
            </a:r>
            <a:r>
              <a:rPr lang="en-US" altLang="zh-CN" sz="1400">
                <a:latin typeface="微软雅黑" pitchFamily="34" charset="-122"/>
                <a:ea typeface="微软雅黑" pitchFamily="34" charset="-122"/>
              </a:rPr>
              <a:t>tile() </a:t>
            </a:r>
            <a:r>
              <a:rPr lang="zh-CN" altLang="en-US" sz="1400" smtClean="0">
                <a:latin typeface="微软雅黑" pitchFamily="34" charset="-122"/>
                <a:ea typeface="微软雅黑" pitchFamily="34" charset="-122"/>
              </a:rPr>
              <a:t>函数作用是</a:t>
            </a:r>
            <a:r>
              <a:rPr lang="zh-CN" altLang="en-US" sz="1400">
                <a:latin typeface="微软雅黑" pitchFamily="34" charset="-122"/>
                <a:ea typeface="微软雅黑" pitchFamily="34" charset="-122"/>
              </a:rPr>
              <a:t>将原矩阵横向、纵向地复制</a:t>
            </a:r>
            <a:r>
              <a:rPr lang="zh-CN" altLang="en-US" sz="1400" smtClean="0">
                <a:latin typeface="微软雅黑" pitchFamily="34" charset="-122"/>
                <a:ea typeface="微软雅黑" pitchFamily="34" charset="-122"/>
              </a:rPr>
              <a:t>。</a:t>
            </a:r>
            <a:r>
              <a:rPr lang="en-US" altLang="zh-CN" sz="1400">
                <a:latin typeface="微软雅黑" pitchFamily="34" charset="-122"/>
                <a:ea typeface="微软雅黑" pitchFamily="34" charset="-122"/>
              </a:rPr>
              <a:t>np.ones((2,3))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np.tile(1., (2,3</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a:t>
            </a:r>
            <a:r>
              <a:rPr lang="en-US" altLang="zh-CN" sz="1400" smtClean="0">
                <a:latin typeface="微软雅黑" pitchFamily="34" charset="-122"/>
                <a:ea typeface="微软雅黑" pitchFamily="34" charset="-122"/>
              </a:rPr>
              <a:t>np.zeros</a:t>
            </a:r>
            <a:r>
              <a:rPr lang="en-US" altLang="zh-CN" sz="1400">
                <a:latin typeface="微软雅黑" pitchFamily="34" charset="-122"/>
                <a:ea typeface="微软雅黑" pitchFamily="34" charset="-122"/>
              </a:rPr>
              <a:t>((2,3)) </a:t>
            </a:r>
            <a:r>
              <a:rPr lang="zh-CN" altLang="en-US" sz="1400">
                <a:latin typeface="微软雅黑" pitchFamily="34" charset="-122"/>
                <a:ea typeface="微软雅黑" pitchFamily="34" charset="-122"/>
              </a:rPr>
              <a:t>等效于 </a:t>
            </a:r>
            <a:r>
              <a:rPr lang="en-US" altLang="zh-CN" sz="1400">
                <a:latin typeface="微软雅黑" pitchFamily="34" charset="-122"/>
                <a:ea typeface="微软雅黑" pitchFamily="34" charset="-122"/>
              </a:rPr>
              <a:t>np.tile(0., (2,3))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81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ppt_w</p:attrName>
                                        </p:attrNameLst>
                                      </p:cBhvr>
                                      <p:tavLst>
                                        <p:tav tm="0">
                                          <p:val>
                                            <p:fltVal val="0"/>
                                          </p:val>
                                        </p:tav>
                                        <p:tav tm="100000">
                                          <p:val>
                                            <p:strVal val="#ppt_w"/>
                                          </p:val>
                                        </p:tav>
                                      </p:tavLst>
                                    </p:anim>
                                    <p:anim calcmode="lin" valueType="num">
                                      <p:cBhvr>
                                        <p:cTn id="18" dur="500" fill="hold"/>
                                        <p:tgtEl>
                                          <p:spTgt spid="19461"/>
                                        </p:tgtEl>
                                        <p:attrNameLst>
                                          <p:attrName>ppt_h</p:attrName>
                                        </p:attrNameLst>
                                      </p:cBhvr>
                                      <p:tavLst>
                                        <p:tav tm="0">
                                          <p:val>
                                            <p:fltVal val="0"/>
                                          </p:val>
                                        </p:tav>
                                        <p:tav tm="100000">
                                          <p:val>
                                            <p:strVal val="#ppt_h"/>
                                          </p:val>
                                        </p:tav>
                                      </p:tavLst>
                                    </p:anim>
                                    <p:animEffect transition="in" filter="fade">
                                      <p:cBhvr>
                                        <p:cTn id="19" dur="500"/>
                                        <p:tgtEl>
                                          <p:spTgt spid="194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462"/>
                                        </p:tgtEl>
                                        <p:attrNameLst>
                                          <p:attrName>style.visibility</p:attrName>
                                        </p:attrNameLst>
                                      </p:cBhvr>
                                      <p:to>
                                        <p:strVal val="visible"/>
                                      </p:to>
                                    </p:set>
                                    <p:anim calcmode="lin" valueType="num">
                                      <p:cBhvr>
                                        <p:cTn id="24" dur="500" fill="hold"/>
                                        <p:tgtEl>
                                          <p:spTgt spid="19462"/>
                                        </p:tgtEl>
                                        <p:attrNameLst>
                                          <p:attrName>ppt_w</p:attrName>
                                        </p:attrNameLst>
                                      </p:cBhvr>
                                      <p:tavLst>
                                        <p:tav tm="0">
                                          <p:val>
                                            <p:fltVal val="0"/>
                                          </p:val>
                                        </p:tav>
                                        <p:tav tm="100000">
                                          <p:val>
                                            <p:strVal val="#ppt_w"/>
                                          </p:val>
                                        </p:tav>
                                      </p:tavLst>
                                    </p:anim>
                                    <p:anim calcmode="lin" valueType="num">
                                      <p:cBhvr>
                                        <p:cTn id="25" dur="500" fill="hold"/>
                                        <p:tgtEl>
                                          <p:spTgt spid="19462"/>
                                        </p:tgtEl>
                                        <p:attrNameLst>
                                          <p:attrName>ppt_h</p:attrName>
                                        </p:attrNameLst>
                                      </p:cBhvr>
                                      <p:tavLst>
                                        <p:tav tm="0">
                                          <p:val>
                                            <p:fltVal val="0"/>
                                          </p:val>
                                        </p:tav>
                                        <p:tav tm="100000">
                                          <p:val>
                                            <p:strVal val="#ppt_h"/>
                                          </p:val>
                                        </p:tav>
                                      </p:tavLst>
                                    </p:anim>
                                    <p:animEffect transition="in" filter="fade">
                                      <p:cBhvr>
                                        <p:cTn id="26" dur="500"/>
                                        <p:tgtEl>
                                          <p:spTgt spid="1946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463"/>
                                        </p:tgtEl>
                                        <p:attrNameLst>
                                          <p:attrName>style.visibility</p:attrName>
                                        </p:attrNameLst>
                                      </p:cBhvr>
                                      <p:to>
                                        <p:strVal val="visible"/>
                                      </p:to>
                                    </p:set>
                                    <p:anim calcmode="lin" valueType="num">
                                      <p:cBhvr>
                                        <p:cTn id="31" dur="500" fill="hold"/>
                                        <p:tgtEl>
                                          <p:spTgt spid="19463"/>
                                        </p:tgtEl>
                                        <p:attrNameLst>
                                          <p:attrName>ppt_w</p:attrName>
                                        </p:attrNameLst>
                                      </p:cBhvr>
                                      <p:tavLst>
                                        <p:tav tm="0">
                                          <p:val>
                                            <p:fltVal val="0"/>
                                          </p:val>
                                        </p:tav>
                                        <p:tav tm="100000">
                                          <p:val>
                                            <p:strVal val="#ppt_w"/>
                                          </p:val>
                                        </p:tav>
                                      </p:tavLst>
                                    </p:anim>
                                    <p:anim calcmode="lin" valueType="num">
                                      <p:cBhvr>
                                        <p:cTn id="32" dur="500" fill="hold"/>
                                        <p:tgtEl>
                                          <p:spTgt spid="19463"/>
                                        </p:tgtEl>
                                        <p:attrNameLst>
                                          <p:attrName>ppt_h</p:attrName>
                                        </p:attrNameLst>
                                      </p:cBhvr>
                                      <p:tavLst>
                                        <p:tav tm="0">
                                          <p:val>
                                            <p:fltVal val="0"/>
                                          </p:val>
                                        </p:tav>
                                        <p:tav tm="100000">
                                          <p:val>
                                            <p:strVal val="#ppt_h"/>
                                          </p:val>
                                        </p:tav>
                                      </p:tavLst>
                                    </p:anim>
                                    <p:animEffect transition="in" filter="fade">
                                      <p:cBhvr>
                                        <p:cTn id="33" dur="500"/>
                                        <p:tgtEl>
                                          <p:spTgt spid="194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中包含了一些函数用于处理数组，大概可分为以下几类</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修改数组形状</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翻转数组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修改数组维度</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连接数组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分割数组</a:t>
            </a:r>
          </a:p>
          <a:p>
            <a:pPr marL="74295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数组元素的添加与</a:t>
            </a:r>
            <a:r>
              <a:rPr lang="zh-CN" altLang="en-US" sz="1600" smtClean="0">
                <a:solidFill>
                  <a:schemeClr val="accent5">
                    <a:lumMod val="75000"/>
                  </a:schemeClr>
                </a:solidFill>
                <a:latin typeface="微软雅黑" pitchFamily="34" charset="-122"/>
                <a:ea typeface="微软雅黑" pitchFamily="34" charset="-122"/>
              </a:rPr>
              <a:t>删除</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修改数组形状</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数组形状的修改函数主要有</a:t>
            </a:r>
            <a:r>
              <a:rPr lang="en-US" altLang="zh-CN" sz="1600" smtClean="0">
                <a:solidFill>
                  <a:schemeClr val="accent5">
                    <a:lumMod val="75000"/>
                  </a:schemeClr>
                </a:solidFill>
                <a:latin typeface="微软雅黑" pitchFamily="34" charset="-122"/>
                <a:ea typeface="微软雅黑" pitchFamily="34" charset="-122"/>
              </a:rPr>
              <a:t>reshape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flatten</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ravel</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48" y="2175148"/>
            <a:ext cx="3452304" cy="138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形状</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843" y="1844824"/>
            <a:ext cx="3610159" cy="2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97" y="1844824"/>
            <a:ext cx="1947356" cy="32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p:cTn id="12" dur="500" fill="hold"/>
                                        <p:tgtEl>
                                          <p:spTgt spid="1030"/>
                                        </p:tgtEl>
                                        <p:attrNameLst>
                                          <p:attrName>ppt_w</p:attrName>
                                        </p:attrNameLst>
                                      </p:cBhvr>
                                      <p:tavLst>
                                        <p:tav tm="0">
                                          <p:val>
                                            <p:fltVal val="0"/>
                                          </p:val>
                                        </p:tav>
                                        <p:tav tm="100000">
                                          <p:val>
                                            <p:strVal val="#ppt_w"/>
                                          </p:val>
                                        </p:tav>
                                      </p:tavLst>
                                    </p:anim>
                                    <p:anim calcmode="lin" valueType="num">
                                      <p:cBhvr>
                                        <p:cTn id="13" dur="500" fill="hold"/>
                                        <p:tgtEl>
                                          <p:spTgt spid="1030"/>
                                        </p:tgtEl>
                                        <p:attrNameLst>
                                          <p:attrName>ppt_h</p:attrName>
                                        </p:attrNameLst>
                                      </p:cBhvr>
                                      <p:tavLst>
                                        <p:tav tm="0">
                                          <p:val>
                                            <p:fltVal val="0"/>
                                          </p:val>
                                        </p:tav>
                                        <p:tav tm="100000">
                                          <p:val>
                                            <p:strVal val="#ppt_h"/>
                                          </p:val>
                                        </p:tav>
                                      </p:tavLst>
                                    </p:anim>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p:cTn id="19" dur="500" fill="hold"/>
                                        <p:tgtEl>
                                          <p:spTgt spid="1031"/>
                                        </p:tgtEl>
                                        <p:attrNameLst>
                                          <p:attrName>ppt_w</p:attrName>
                                        </p:attrNameLst>
                                      </p:cBhvr>
                                      <p:tavLst>
                                        <p:tav tm="0">
                                          <p:val>
                                            <p:fltVal val="0"/>
                                          </p:val>
                                        </p:tav>
                                        <p:tav tm="100000">
                                          <p:val>
                                            <p:strVal val="#ppt_w"/>
                                          </p:val>
                                        </p:tav>
                                      </p:tavLst>
                                    </p:anim>
                                    <p:anim calcmode="lin" valueType="num">
                                      <p:cBhvr>
                                        <p:cTn id="20" dur="500" fill="hold"/>
                                        <p:tgtEl>
                                          <p:spTgt spid="1031"/>
                                        </p:tgtEl>
                                        <p:attrNameLst>
                                          <p:attrName>ppt_h</p:attrName>
                                        </p:attrNameLst>
                                      </p:cBhvr>
                                      <p:tavLst>
                                        <p:tav tm="0">
                                          <p:val>
                                            <p:fltVal val="0"/>
                                          </p:val>
                                        </p:tav>
                                        <p:tav tm="100000">
                                          <p:val>
                                            <p:strVal val="#ppt_h"/>
                                          </p:val>
                                        </p:tav>
                                      </p:tavLst>
                                    </p:anim>
                                    <p:animEffect transition="in" filter="fade">
                                      <p:cBhvr>
                                        <p:cTn id="2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翻转数组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数组反转的函数主要有</a:t>
            </a:r>
            <a:r>
              <a:rPr lang="en-US" altLang="zh-CN" sz="1600">
                <a:solidFill>
                  <a:schemeClr val="accent5">
                    <a:lumMod val="75000"/>
                  </a:schemeClr>
                </a:solidFill>
                <a:latin typeface="微软雅黑" pitchFamily="34" charset="-122"/>
                <a:ea typeface="微软雅黑" pitchFamily="34" charset="-122"/>
              </a:rPr>
              <a:t>transpose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ndarray.T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同</a:t>
            </a:r>
            <a:r>
              <a:rPr lang="en-US" altLang="zh-CN" sz="1600" smtClean="0">
                <a:solidFill>
                  <a:schemeClr val="accent5">
                    <a:lumMod val="75000"/>
                  </a:schemeClr>
                </a:solidFill>
                <a:latin typeface="微软雅黑" pitchFamily="34" charset="-122"/>
                <a:ea typeface="微软雅黑" pitchFamily="34" charset="-122"/>
              </a:rPr>
              <a:t>self.transpose()</a:t>
            </a:r>
            <a:r>
              <a:rPr lang="zh-CN" altLang="en-US"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rollaxis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swapaxes	</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32" y="2420888"/>
            <a:ext cx="3036937" cy="134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翻转数组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24549"/>
            <a:ext cx="3884683" cy="396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319663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6021288"/>
            <a:ext cx="4752528" cy="307777"/>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1400" smtClean="0">
                <a:latin typeface="微软雅黑" pitchFamily="34" charset="-122"/>
                <a:ea typeface="微软雅黑" pitchFamily="34" charset="-122"/>
              </a:rPr>
              <a:t>注：这里</a:t>
            </a:r>
            <a:r>
              <a:rPr lang="en-US" altLang="zh-CN" sz="1400" smtClean="0">
                <a:latin typeface="微软雅黑" pitchFamily="34" charset="-122"/>
                <a:ea typeface="微软雅黑" pitchFamily="34" charset="-122"/>
              </a:rPr>
              <a:t>NumPy</a:t>
            </a:r>
            <a:r>
              <a:rPr lang="zh-CN" altLang="en-US" sz="1400" smtClean="0">
                <a:latin typeface="微软雅黑" pitchFamily="34" charset="-122"/>
                <a:ea typeface="微软雅黑" pitchFamily="34" charset="-122"/>
              </a:rPr>
              <a:t>的</a:t>
            </a:r>
            <a:r>
              <a:rPr lang="en-US" altLang="zh-CN" sz="1400" smtClean="0">
                <a:latin typeface="微软雅黑" pitchFamily="34" charset="-122"/>
                <a:ea typeface="微软雅黑" pitchFamily="34" charset="-122"/>
              </a:rPr>
              <a:t>where</a:t>
            </a:r>
            <a:r>
              <a:rPr lang="zh-CN" altLang="en-US" sz="1400" smtClean="0">
                <a:latin typeface="微软雅黑" pitchFamily="34" charset="-122"/>
                <a:ea typeface="微软雅黑" pitchFamily="34" charset="-122"/>
              </a:rPr>
              <a:t>函数用于返回满足条件的索引值。</a:t>
            </a:r>
            <a:r>
              <a:rPr lang="en-US" altLang="zh-CN" sz="1400" smtClean="0">
                <a:latin typeface="微软雅黑" pitchFamily="34" charset="-122"/>
                <a:ea typeface="微软雅黑" pitchFamily="34" charset="-122"/>
              </a:rPr>
              <a:t> </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3710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animEffect transition="in" filter="fade">
                                      <p:cBhvr>
                                        <p:cTn id="14" dur="500"/>
                                        <p:tgtEl>
                                          <p:spTgt spid="10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修改数组</a:t>
            </a:r>
            <a:r>
              <a:rPr lang="zh-CN" altLang="en-US" b="1" smtClean="0">
                <a:solidFill>
                  <a:schemeClr val="accent5">
                    <a:lumMod val="50000"/>
                  </a:schemeClr>
                </a:solidFill>
                <a:latin typeface="微软雅黑" pitchFamily="34" charset="-122"/>
                <a:ea typeface="微软雅黑" pitchFamily="34" charset="-122"/>
              </a:rPr>
              <a:t>维度</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修改数组维度的函数主要有</a:t>
            </a:r>
            <a:r>
              <a:rPr lang="en-US" altLang="zh-CN" sz="1600">
                <a:solidFill>
                  <a:schemeClr val="accent5">
                    <a:lumMod val="75000"/>
                  </a:schemeClr>
                </a:solidFill>
                <a:latin typeface="微软雅黑" pitchFamily="34" charset="-122"/>
                <a:ea typeface="微软雅黑" pitchFamily="34" charset="-122"/>
              </a:rPr>
              <a:t>broadcast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broadcast_to</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expand_dims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squeeze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348880"/>
            <a:ext cx="3384376" cy="135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2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ourse\Python\Python-Data-Analysis\image\iss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96" y="649832"/>
            <a:ext cx="6418808" cy="555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修改数组维度</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60" y="1665337"/>
            <a:ext cx="3423680" cy="442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连接数组的函数主要有</a:t>
            </a:r>
            <a:r>
              <a:rPr lang="en-US" altLang="zh-CN" sz="1600">
                <a:solidFill>
                  <a:schemeClr val="accent5">
                    <a:lumMod val="75000"/>
                  </a:schemeClr>
                </a:solidFill>
                <a:latin typeface="微软雅黑" pitchFamily="34" charset="-122"/>
                <a:ea typeface="微软雅黑" pitchFamily="34" charset="-122"/>
              </a:rPr>
              <a:t>concatenate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hstack</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vstack</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30460"/>
            <a:ext cx="4362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连接数组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3554363" cy="219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91" y="1844824"/>
            <a:ext cx="1651726" cy="327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p:cTn id="19" dur="500" fill="hold"/>
                                        <p:tgtEl>
                                          <p:spTgt spid="2053"/>
                                        </p:tgtEl>
                                        <p:attrNameLst>
                                          <p:attrName>ppt_w</p:attrName>
                                        </p:attrNameLst>
                                      </p:cBhvr>
                                      <p:tavLst>
                                        <p:tav tm="0">
                                          <p:val>
                                            <p:fltVal val="0"/>
                                          </p:val>
                                        </p:tav>
                                        <p:tav tm="100000">
                                          <p:val>
                                            <p:strVal val="#ppt_w"/>
                                          </p:val>
                                        </p:tav>
                                      </p:tavLst>
                                    </p:anim>
                                    <p:anim calcmode="lin" valueType="num">
                                      <p:cBhvr>
                                        <p:cTn id="20" dur="500" fill="hold"/>
                                        <p:tgtEl>
                                          <p:spTgt spid="2053"/>
                                        </p:tgtEl>
                                        <p:attrNameLst>
                                          <p:attrName>ppt_h</p:attrName>
                                        </p:attrNameLst>
                                      </p:cBhvr>
                                      <p:tavLst>
                                        <p:tav tm="0">
                                          <p:val>
                                            <p:fltVal val="0"/>
                                          </p:val>
                                        </p:tav>
                                        <p:tav tm="100000">
                                          <p:val>
                                            <p:strVal val="#ppt_h"/>
                                          </p:val>
                                        </p:tav>
                                      </p:tavLst>
                                    </p:anim>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分割数组的函数主要有</a:t>
            </a:r>
            <a:r>
              <a:rPr lang="en-US" altLang="zh-CN" sz="1600">
                <a:solidFill>
                  <a:schemeClr val="accent5">
                    <a:lumMod val="75000"/>
                  </a:schemeClr>
                </a:solidFill>
                <a:latin typeface="微软雅黑" pitchFamily="34" charset="-122"/>
                <a:ea typeface="微软雅黑" pitchFamily="34" charset="-122"/>
              </a:rPr>
              <a:t>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hsplit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vsplit</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3312368" cy="12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9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分割数组</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320" y="1772816"/>
            <a:ext cx="2746655" cy="223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772816"/>
            <a:ext cx="2664296" cy="196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5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p:cTn id="19" dur="500" fill="hold"/>
                                        <p:tgtEl>
                                          <p:spTgt spid="4099"/>
                                        </p:tgtEl>
                                        <p:attrNameLst>
                                          <p:attrName>ppt_w</p:attrName>
                                        </p:attrNameLst>
                                      </p:cBhvr>
                                      <p:tavLst>
                                        <p:tav tm="0">
                                          <p:val>
                                            <p:fltVal val="0"/>
                                          </p:val>
                                        </p:tav>
                                        <p:tav tm="100000">
                                          <p:val>
                                            <p:strVal val="#ppt_w"/>
                                          </p:val>
                                        </p:tav>
                                      </p:tavLst>
                                    </p:anim>
                                    <p:anim calcmode="lin" valueType="num">
                                      <p:cBhvr>
                                        <p:cTn id="20" dur="500" fill="hold"/>
                                        <p:tgtEl>
                                          <p:spTgt spid="4099"/>
                                        </p:tgtEl>
                                        <p:attrNameLst>
                                          <p:attrName>ppt_h</p:attrName>
                                        </p:attrNameLst>
                                      </p:cBhvr>
                                      <p:tavLst>
                                        <p:tav tm="0">
                                          <p:val>
                                            <p:fltVal val="0"/>
                                          </p:val>
                                        </p:tav>
                                        <p:tav tm="100000">
                                          <p:val>
                                            <p:strVal val="#ppt_h"/>
                                          </p:val>
                                        </p:tav>
                                      </p:tavLst>
                                    </p:anim>
                                    <p:animEffect transition="in" filter="fade">
                                      <p:cBhvr>
                                        <p:cTn id="2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Numpy </a:t>
            </a:r>
            <a:r>
              <a:rPr lang="zh-CN" altLang="en-US" sz="1600" smtClean="0">
                <a:solidFill>
                  <a:schemeClr val="accent5">
                    <a:lumMod val="75000"/>
                  </a:schemeClr>
                </a:solidFill>
                <a:latin typeface="微软雅黑" pitchFamily="34" charset="-122"/>
                <a:ea typeface="微软雅黑" pitchFamily="34" charset="-122"/>
              </a:rPr>
              <a:t>数组添加与删除的函数主要有</a:t>
            </a:r>
            <a:r>
              <a:rPr lang="en-US" altLang="zh-CN" sz="1600">
                <a:solidFill>
                  <a:schemeClr val="accent5">
                    <a:lumMod val="75000"/>
                  </a:schemeClr>
                </a:solidFill>
                <a:latin typeface="微软雅黑" pitchFamily="34" charset="-122"/>
                <a:ea typeface="微软雅黑" pitchFamily="34" charset="-122"/>
              </a:rPr>
              <a:t>resize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append</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insert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delete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unique</a:t>
            </a:r>
            <a:r>
              <a:rPr lang="zh-CN" altLang="en-US" sz="1600" smtClean="0">
                <a:solidFill>
                  <a:schemeClr val="accent5">
                    <a:lumMod val="75000"/>
                  </a:schemeClr>
                </a:solidFill>
                <a:latin typeface="微软雅黑" pitchFamily="34" charset="-122"/>
                <a:ea typeface="微软雅黑" pitchFamily="34" charset="-122"/>
              </a:rPr>
              <a:t>，各自功能分别如下：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238" y="2348880"/>
            <a:ext cx="3181524" cy="177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71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73" y="1700808"/>
            <a:ext cx="4248472" cy="35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777" y="1700808"/>
            <a:ext cx="2244599" cy="38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数组操作</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数组的添加与删除</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1296144" cy="13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787" y="1772816"/>
            <a:ext cx="2107213" cy="23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a:t>
            </a:r>
            <a:r>
              <a:rPr lang="zh-CN" altLang="en-US" sz="3200" b="1">
                <a:solidFill>
                  <a:schemeClr val="accent5">
                    <a:lumMod val="50000"/>
                  </a:schemeClr>
                </a:solidFill>
                <a:latin typeface="微软雅黑" pitchFamily="34" charset="-122"/>
                <a:ea typeface="微软雅黑" pitchFamily="34" charset="-122"/>
                <a:cs typeface="Arial" pitchFamily="34" charset="0"/>
              </a:rPr>
              <a:t>三</a:t>
            </a:r>
            <a:r>
              <a:rPr lang="zh-CN" altLang="en-US" sz="3200" b="1" smtClean="0">
                <a:solidFill>
                  <a:schemeClr val="accent5">
                    <a:lumMod val="50000"/>
                  </a:schemeClr>
                </a:solidFill>
                <a:latin typeface="微软雅黑" pitchFamily="34" charset="-122"/>
                <a:ea typeface="微软雅黑" pitchFamily="34" charset="-122"/>
                <a:cs typeface="Arial" pitchFamily="34" charset="0"/>
              </a:rPr>
              <a:t>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4708981"/>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基本介绍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统计分析函数</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操作</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数据框串联与附加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数据框分组与聚合</a:t>
            </a: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日期序列</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时间差</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Pandas </a:t>
            </a:r>
            <a:r>
              <a:rPr lang="zh-CN" altLang="en-US" sz="1600" smtClean="0">
                <a:solidFill>
                  <a:schemeClr val="accent5">
                    <a:lumMod val="75000"/>
                  </a:schemeClr>
                </a:solidFill>
                <a:latin typeface="微软雅黑" pitchFamily="34" charset="-122"/>
                <a:ea typeface="微软雅黑" pitchFamily="34" charset="-122"/>
              </a:rPr>
              <a:t>缺失数据处理</a:t>
            </a:r>
          </a:p>
        </p:txBody>
      </p:sp>
    </p:spTree>
    <p:extLst>
      <p:ext uri="{BB962C8B-B14F-4D97-AF65-F5344CB8AC3E}">
        <p14:creationId xmlns:p14="http://schemas.microsoft.com/office/powerpoint/2010/main" val="26818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816977"/>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 </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Panel Data </a:t>
            </a:r>
            <a:r>
              <a:rPr lang="en-US" altLang="zh-CN" sz="1600" smtClean="0">
                <a:solidFill>
                  <a:schemeClr val="accent5">
                    <a:lumMod val="75000"/>
                  </a:schemeClr>
                </a:solidFill>
                <a:latin typeface="微软雅黑" pitchFamily="34" charset="-122"/>
                <a:ea typeface="微软雅黑" pitchFamily="34" charset="-122"/>
              </a:rPr>
              <a:t>- </a:t>
            </a:r>
            <a:r>
              <a:rPr lang="zh-CN" altLang="en-US" sz="1600" smtClean="0">
                <a:solidFill>
                  <a:schemeClr val="accent5">
                    <a:lumMod val="75000"/>
                  </a:schemeClr>
                </a:solidFill>
                <a:latin typeface="微软雅黑" pitchFamily="34" charset="-122"/>
                <a:ea typeface="微软雅黑" pitchFamily="34" charset="-122"/>
              </a:rPr>
              <a:t>面</a:t>
            </a:r>
            <a:r>
              <a:rPr lang="zh-CN" altLang="en-US" sz="1600">
                <a:solidFill>
                  <a:schemeClr val="accent5">
                    <a:lumMod val="75000"/>
                  </a:schemeClr>
                </a:solidFill>
                <a:latin typeface="微软雅黑" pitchFamily="34" charset="-122"/>
                <a:ea typeface="微软雅黑" pitchFamily="34" charset="-122"/>
              </a:rPr>
              <a:t>板</a:t>
            </a:r>
            <a:r>
              <a:rPr lang="zh-CN" altLang="en-US" sz="1600" smtClean="0">
                <a:solidFill>
                  <a:schemeClr val="accent5">
                    <a:lumMod val="75000"/>
                  </a:schemeClr>
                </a:solidFill>
                <a:latin typeface="微软雅黑" pitchFamily="34" charset="-122"/>
                <a:ea typeface="微软雅黑" pitchFamily="34" charset="-122"/>
              </a:rPr>
              <a:t>数据（一</a:t>
            </a:r>
            <a:r>
              <a:rPr lang="zh-CN" altLang="en-US" sz="1600">
                <a:solidFill>
                  <a:schemeClr val="accent5">
                    <a:lumMod val="75000"/>
                  </a:schemeClr>
                </a:solidFill>
                <a:latin typeface="微软雅黑" pitchFamily="34" charset="-122"/>
                <a:ea typeface="微软雅黑" pitchFamily="34" charset="-122"/>
              </a:rPr>
              <a:t>个计量经济学</a:t>
            </a:r>
            <a:r>
              <a:rPr lang="zh-CN" altLang="en-US" sz="1600" smtClean="0">
                <a:solidFill>
                  <a:schemeClr val="accent5">
                    <a:lumMod val="75000"/>
                  </a:schemeClr>
                </a:solidFill>
                <a:latin typeface="微软雅黑" pitchFamily="34" charset="-122"/>
                <a:ea typeface="微软雅黑" pitchFamily="34" charset="-122"/>
              </a:rPr>
              <a:t>名词）。它是</a:t>
            </a:r>
            <a:r>
              <a:rPr lang="zh-CN" altLang="en-US" sz="1600">
                <a:solidFill>
                  <a:schemeClr val="accent5">
                    <a:lumMod val="75000"/>
                  </a:schemeClr>
                </a:solidFill>
                <a:latin typeface="微软雅黑" pitchFamily="34" charset="-122"/>
                <a:ea typeface="微软雅黑" pitchFamily="34" charset="-122"/>
              </a:rPr>
              <a:t>一款</a:t>
            </a:r>
            <a:r>
              <a:rPr lang="zh-CN" altLang="en-US" sz="1600" smtClean="0">
                <a:solidFill>
                  <a:schemeClr val="accent5">
                    <a:lumMod val="75000"/>
                  </a:schemeClr>
                </a:solidFill>
                <a:latin typeface="微软雅黑" pitchFamily="34" charset="-122"/>
                <a:ea typeface="微软雅黑" pitchFamily="34" charset="-122"/>
              </a:rPr>
              <a:t>开源的</a:t>
            </a:r>
            <a:r>
              <a:rPr lang="en-US" altLang="zh-CN" sz="1600">
                <a:solidFill>
                  <a:schemeClr val="accent5">
                    <a:lumMod val="75000"/>
                  </a:schemeClr>
                </a:solidFill>
                <a:latin typeface="微软雅黑" pitchFamily="34" charset="-122"/>
                <a:ea typeface="微软雅黑" pitchFamily="34" charset="-122"/>
              </a:rPr>
              <a:t>BSD</a:t>
            </a:r>
            <a:r>
              <a:rPr lang="zh-CN" altLang="en-US" sz="1600">
                <a:solidFill>
                  <a:schemeClr val="accent5">
                    <a:lumMod val="75000"/>
                  </a:schemeClr>
                </a:solidFill>
                <a:latin typeface="微软雅黑" pitchFamily="34" charset="-122"/>
                <a:ea typeface="微软雅黑" pitchFamily="34" charset="-122"/>
              </a:rPr>
              <a:t>许可的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库，为</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编程语言提供了高性能，易于使用的数据结构和数据分析</a:t>
            </a:r>
            <a:r>
              <a:rPr lang="zh-CN" altLang="en-US" sz="1600" smtClean="0">
                <a:solidFill>
                  <a:schemeClr val="accent5">
                    <a:lumMod val="75000"/>
                  </a:schemeClr>
                </a:solidFill>
                <a:latin typeface="微软雅黑" pitchFamily="34" charset="-122"/>
                <a:ea typeface="微软雅黑" pitchFamily="34" charset="-122"/>
              </a:rPr>
              <a:t>工具。</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用于广泛的领域，包括金融，经济，统计，分析等学术和商业</a:t>
            </a:r>
            <a:r>
              <a:rPr lang="zh-CN" altLang="en-US" sz="1600" smtClean="0">
                <a:solidFill>
                  <a:schemeClr val="accent5">
                    <a:lumMod val="75000"/>
                  </a:schemeClr>
                </a:solidFill>
                <a:latin typeface="微软雅黑" pitchFamily="34" charset="-122"/>
                <a:ea typeface="微软雅黑" pitchFamily="34" charset="-122"/>
              </a:rPr>
              <a:t>领域。</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的主要</a:t>
            </a:r>
            <a:r>
              <a:rPr lang="zh-CN" altLang="en-US" sz="1600" smtClean="0">
                <a:solidFill>
                  <a:schemeClr val="accent5">
                    <a:lumMod val="75000"/>
                  </a:schemeClr>
                </a:solidFill>
                <a:latin typeface="微软雅黑" pitchFamily="34" charset="-122"/>
                <a:ea typeface="微软雅黑" pitchFamily="34" charset="-122"/>
              </a:rPr>
              <a:t>特点如下：</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快速高效的</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对象，具有默认和自定义的索引。</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将数据从不同文件格式加载到内存中的数据对象的工具。</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丢失数据的数据对齐和综合处理</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marL="746125" indent="-342900" latinLnBrk="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重组</a:t>
            </a:r>
            <a:r>
              <a:rPr lang="zh-CN" altLang="en-US" sz="1600">
                <a:solidFill>
                  <a:schemeClr val="accent5">
                    <a:lumMod val="75000"/>
                  </a:schemeClr>
                </a:solidFill>
                <a:latin typeface="微软雅黑" pitchFamily="34" charset="-122"/>
                <a:ea typeface="微软雅黑" pitchFamily="34" charset="-122"/>
              </a:rPr>
              <a:t>和摆动日期集。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基于标签的切片，索引和大数据集的子集。</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可以删除或插入来自数据结构的列。</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按数据分组进行聚合和转换。</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高性能合并和数据加入。</a:t>
            </a:r>
          </a:p>
          <a:p>
            <a:pPr marL="746125" indent="-342900" latinLnBrk="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时间序列</a:t>
            </a:r>
            <a:r>
              <a:rPr lang="zh-CN" altLang="en-US" sz="1600" smtClean="0">
                <a:solidFill>
                  <a:schemeClr val="accent5">
                    <a:lumMod val="75000"/>
                  </a:schemeClr>
                </a:solidFill>
                <a:latin typeface="微软雅黑" pitchFamily="34" charset="-122"/>
                <a:ea typeface="微软雅黑" pitchFamily="34" charset="-122"/>
              </a:rPr>
              <a:t>功能。</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66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数据结构</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库包括以下两种数据结构：</a:t>
            </a:r>
            <a:endParaRPr lang="en-US" altLang="zh-CN" sz="160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系列</a:t>
            </a:r>
            <a:r>
              <a:rPr lang="en-US" altLang="zh-CN" sz="1600" b="1">
                <a:solidFill>
                  <a:schemeClr val="accent5">
                    <a:lumMod val="75000"/>
                  </a:schemeClr>
                </a:solidFill>
                <a:latin typeface="微软雅黑" pitchFamily="34" charset="-122"/>
                <a:ea typeface="微软雅黑" pitchFamily="34" charset="-122"/>
              </a:rPr>
              <a:t>(Series</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smtClean="0">
                <a:solidFill>
                  <a:schemeClr val="accent5">
                    <a:lumMod val="75000"/>
                  </a:schemeClr>
                </a:solidFill>
                <a:latin typeface="微软雅黑" pitchFamily="34" charset="-122"/>
                <a:ea typeface="微软雅黑" pitchFamily="34" charset="-122"/>
              </a:rPr>
              <a:t>一维数组</a:t>
            </a:r>
            <a:endParaRPr lang="en-US" altLang="zh-CN" sz="1600" b="1" smtClean="0">
              <a:solidFill>
                <a:schemeClr val="accent5">
                  <a:lumMod val="75000"/>
                </a:schemeClr>
              </a:solidFill>
              <a:latin typeface="微软雅黑" pitchFamily="34" charset="-122"/>
              <a:ea typeface="微软雅黑" pitchFamily="34" charset="-122"/>
            </a:endParaRPr>
          </a:p>
          <a:p>
            <a:pPr marL="746125" indent="-342900">
              <a:lnSpc>
                <a:spcPct val="150000"/>
              </a:lnSpc>
              <a:buAutoNum type="arabicPeriod"/>
            </a:pPr>
            <a:r>
              <a:rPr lang="zh-CN" altLang="en-US" sz="1600" b="1" smtClean="0">
                <a:solidFill>
                  <a:schemeClr val="accent5">
                    <a:lumMod val="75000"/>
                  </a:schemeClr>
                </a:solidFill>
                <a:latin typeface="微软雅黑" pitchFamily="34" charset="-122"/>
                <a:ea typeface="微软雅黑" pitchFamily="34" charset="-122"/>
              </a:rPr>
              <a:t>数据框</a:t>
            </a:r>
            <a:r>
              <a:rPr lang="en-US" altLang="zh-CN" sz="1600" b="1" smtClean="0">
                <a:solidFill>
                  <a:schemeClr val="accent5">
                    <a:lumMod val="75000"/>
                  </a:schemeClr>
                </a:solidFill>
                <a:latin typeface="微软雅黑" pitchFamily="34" charset="-122"/>
                <a:ea typeface="微软雅黑" pitchFamily="34" charset="-122"/>
              </a:rPr>
              <a:t>(</a:t>
            </a:r>
            <a:r>
              <a:rPr lang="en-US" altLang="zh-CN" sz="1600" b="1">
                <a:solidFill>
                  <a:schemeClr val="accent5">
                    <a:lumMod val="75000"/>
                  </a:schemeClr>
                </a:solidFill>
                <a:latin typeface="微软雅黑" pitchFamily="34" charset="-122"/>
                <a:ea typeface="微软雅黑" pitchFamily="34" charset="-122"/>
              </a:rPr>
              <a:t>DataFrame</a:t>
            </a:r>
            <a:r>
              <a:rPr lang="en-US" altLang="zh-CN" sz="1600" b="1" smtClean="0">
                <a:solidFill>
                  <a:schemeClr val="accent5">
                    <a:lumMod val="75000"/>
                  </a:schemeClr>
                </a:solidFill>
                <a:latin typeface="微软雅黑" pitchFamily="34" charset="-122"/>
                <a:ea typeface="微软雅黑" pitchFamily="34" charset="-122"/>
              </a:rPr>
              <a:t>)—</a:t>
            </a:r>
            <a:r>
              <a:rPr lang="zh-CN" altLang="en-US" sz="1600" b="1">
                <a:solidFill>
                  <a:schemeClr val="accent5">
                    <a:lumMod val="75000"/>
                  </a:schemeClr>
                </a:solidFill>
                <a:latin typeface="微软雅黑" pitchFamily="34" charset="-122"/>
                <a:ea typeface="微软雅黑" pitchFamily="34" charset="-122"/>
              </a:rPr>
              <a:t>二</a:t>
            </a:r>
            <a:r>
              <a:rPr lang="zh-CN" altLang="en-US" sz="1600" b="1" smtClean="0">
                <a:solidFill>
                  <a:schemeClr val="accent5">
                    <a:lumMod val="75000"/>
                  </a:schemeClr>
                </a:solidFill>
                <a:latin typeface="微软雅黑" pitchFamily="34" charset="-122"/>
                <a:ea typeface="微软雅黑" pitchFamily="34" charset="-122"/>
              </a:rPr>
              <a:t>维</a:t>
            </a:r>
            <a:r>
              <a:rPr lang="zh-CN" altLang="en-US" sz="1600" b="1">
                <a:solidFill>
                  <a:schemeClr val="accent5">
                    <a:lumMod val="75000"/>
                  </a:schemeClr>
                </a:solidFill>
                <a:latin typeface="微软雅黑" pitchFamily="34" charset="-122"/>
                <a:ea typeface="微软雅黑" pitchFamily="34" charset="-122"/>
              </a:rPr>
              <a:t>数组</a:t>
            </a:r>
            <a:endParaRPr lang="en-US" altLang="zh-CN" sz="1600" b="1"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它们均建立在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数组之上，意味着它们的性能较好</a:t>
            </a:r>
            <a:r>
              <a:rPr lang="zh-CN" altLang="en-US" sz="1600" smtClean="0">
                <a:solidFill>
                  <a:schemeClr val="accent5">
                    <a:lumMod val="75000"/>
                  </a:schemeClr>
                </a:solidFill>
                <a:latin typeface="微软雅黑" pitchFamily="34" charset="-122"/>
                <a:ea typeface="微软雅黑" pitchFamily="34" charset="-122"/>
              </a:rPr>
              <a:t>。另外还有一种叫</a:t>
            </a:r>
            <a:r>
              <a:rPr lang="en-US" altLang="zh-CN" sz="1600" smtClean="0">
                <a:solidFill>
                  <a:schemeClr val="accent5">
                    <a:lumMod val="75000"/>
                  </a:schemeClr>
                </a:solidFill>
                <a:latin typeface="微软雅黑" pitchFamily="34" charset="-122"/>
                <a:ea typeface="微软雅黑" pitchFamily="34" charset="-122"/>
              </a:rPr>
              <a:t>Panel</a:t>
            </a:r>
            <a:r>
              <a:rPr lang="zh-CN" altLang="en-US" sz="1600" smtClean="0">
                <a:solidFill>
                  <a:schemeClr val="accent5">
                    <a:lumMod val="75000"/>
                  </a:schemeClr>
                </a:solidFill>
                <a:latin typeface="微软雅黑" pitchFamily="34" charset="-122"/>
                <a:ea typeface="微软雅黑" pitchFamily="34" charset="-122"/>
              </a:rPr>
              <a:t>的三维结构，因为使用场景很少，</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开发者会在下个版本将其移除，这里就不作介绍。</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93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(Series)</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系列</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是能够保存任何类型的数据</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整数，字符串，浮点数，</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对象等</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的一维标记</a:t>
            </a:r>
            <a:r>
              <a:rPr lang="zh-CN" altLang="en-US" sz="1600" smtClean="0">
                <a:solidFill>
                  <a:schemeClr val="accent5">
                    <a:lumMod val="75000"/>
                  </a:schemeClr>
                </a:solidFill>
                <a:latin typeface="微软雅黑" pitchFamily="34" charset="-122"/>
                <a:ea typeface="微软雅黑" pitchFamily="34" charset="-122"/>
              </a:rPr>
              <a:t>数组，轴</a:t>
            </a:r>
            <a:r>
              <a:rPr lang="zh-CN" altLang="en-US" sz="1600">
                <a:solidFill>
                  <a:schemeClr val="accent5">
                    <a:lumMod val="75000"/>
                  </a:schemeClr>
                </a:solidFill>
                <a:latin typeface="微软雅黑" pitchFamily="34" charset="-122"/>
                <a:ea typeface="微软雅黑" pitchFamily="34" charset="-122"/>
              </a:rPr>
              <a:t>标签统称为</a:t>
            </a:r>
            <a:r>
              <a:rPr lang="zh-CN" altLang="en-US" sz="1600" smtClean="0">
                <a:solidFill>
                  <a:schemeClr val="accent5">
                    <a:lumMod val="75000"/>
                  </a:schemeClr>
                </a:solidFill>
                <a:latin typeface="微软雅黑" pitchFamily="34" charset="-122"/>
                <a:ea typeface="微软雅黑" pitchFamily="34" charset="-122"/>
              </a:rPr>
              <a:t>索引。</a:t>
            </a:r>
            <a:endParaRPr lang="en-US" altLang="zh-CN" sz="160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Series</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8126"/>
            <a:ext cx="2808312" cy="26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70435"/>
            <a:ext cx="5543638" cy="139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4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83" y="908719"/>
            <a:ext cx="3257922" cy="520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50729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104" y="1916833"/>
            <a:ext cx="582393" cy="23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3"/>
            <a:ext cx="178358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9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p:cTn id="19" dur="500" fill="hold"/>
                                        <p:tgtEl>
                                          <p:spTgt spid="3078"/>
                                        </p:tgtEl>
                                        <p:attrNameLst>
                                          <p:attrName>ppt_w</p:attrName>
                                        </p:attrNameLst>
                                      </p:cBhvr>
                                      <p:tavLst>
                                        <p:tav tm="0">
                                          <p:val>
                                            <p:fltVal val="0"/>
                                          </p:val>
                                        </p:tav>
                                        <p:tav tm="100000">
                                          <p:val>
                                            <p:strVal val="#ppt_w"/>
                                          </p:val>
                                        </p:tav>
                                      </p:tavLst>
                                    </p:anim>
                                    <p:anim calcmode="lin" valueType="num">
                                      <p:cBhvr>
                                        <p:cTn id="20" dur="500" fill="hold"/>
                                        <p:tgtEl>
                                          <p:spTgt spid="3078"/>
                                        </p:tgtEl>
                                        <p:attrNameLst>
                                          <p:attrName>ppt_h</p:attrName>
                                        </p:attrNameLst>
                                      </p:cBhvr>
                                      <p:tavLst>
                                        <p:tav tm="0">
                                          <p:val>
                                            <p:fltVal val="0"/>
                                          </p:val>
                                        </p:tav>
                                        <p:tav tm="100000">
                                          <p:val>
                                            <p:strVal val="#ppt_h"/>
                                          </p:val>
                                        </p:tav>
                                      </p:tavLst>
                                    </p:anim>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anim calcmode="lin" valueType="num">
                                      <p:cBhvr>
                                        <p:cTn id="33" dur="500" fill="hold"/>
                                        <p:tgtEl>
                                          <p:spTgt spid="3077"/>
                                        </p:tgtEl>
                                        <p:attrNameLst>
                                          <p:attrName>ppt_w</p:attrName>
                                        </p:attrNameLst>
                                      </p:cBhvr>
                                      <p:tavLst>
                                        <p:tav tm="0">
                                          <p:val>
                                            <p:fltVal val="0"/>
                                          </p:val>
                                        </p:tav>
                                        <p:tav tm="100000">
                                          <p:val>
                                            <p:strVal val="#ppt_w"/>
                                          </p:val>
                                        </p:tav>
                                      </p:tavLst>
                                    </p:anim>
                                    <p:anim calcmode="lin" valueType="num">
                                      <p:cBhvr>
                                        <p:cTn id="34" dur="500" fill="hold"/>
                                        <p:tgtEl>
                                          <p:spTgt spid="3077"/>
                                        </p:tgtEl>
                                        <p:attrNameLst>
                                          <p:attrName>ppt_h</p:attrName>
                                        </p:attrNameLst>
                                      </p:cBhvr>
                                      <p:tavLst>
                                        <p:tav tm="0">
                                          <p:val>
                                            <p:fltVal val="0"/>
                                          </p:val>
                                        </p:tav>
                                        <p:tav tm="100000">
                                          <p:val>
                                            <p:strVal val="#ppt_h"/>
                                          </p:val>
                                        </p:tav>
                                      </p:tavLst>
                                    </p:anim>
                                    <p:animEffect transition="in" filter="fade">
                                      <p:cBhvr>
                                        <p:cTn id="35"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在了解系列创建过程之后，我们再来看有关系列对象的属性和方法。下表展示了系列对象的常用属性及方法：</a:t>
            </a:r>
            <a:endParaRPr lang="en-US" altLang="zh-CN" sz="1600">
              <a:solidFill>
                <a:schemeClr val="accent5">
                  <a:lumMod val="75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14" y="2348880"/>
            <a:ext cx="2619772" cy="220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a:solidFill>
                  <a:schemeClr val="accent5">
                    <a:lumMod val="50000"/>
                  </a:schemeClr>
                </a:solidFill>
                <a:latin typeface="微软雅黑" pitchFamily="34" charset="-122"/>
                <a:ea typeface="微软雅黑" pitchFamily="34" charset="-122"/>
              </a:rPr>
              <a:t>系列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05" y="1555051"/>
            <a:ext cx="1901752" cy="324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0487"/>
            <a:ext cx="2232248" cy="202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3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p:cTn id="12" dur="500" fill="hold"/>
                                        <p:tgtEl>
                                          <p:spTgt spid="10242"/>
                                        </p:tgtEl>
                                        <p:attrNameLst>
                                          <p:attrName>ppt_w</p:attrName>
                                        </p:attrNameLst>
                                      </p:cBhvr>
                                      <p:tavLst>
                                        <p:tav tm="0">
                                          <p:val>
                                            <p:fltVal val="0"/>
                                          </p:val>
                                        </p:tav>
                                        <p:tav tm="100000">
                                          <p:val>
                                            <p:strVal val="#ppt_w"/>
                                          </p:val>
                                        </p:tav>
                                      </p:tavLst>
                                    </p:anim>
                                    <p:anim calcmode="lin" valueType="num">
                                      <p:cBhvr>
                                        <p:cTn id="13" dur="500" fill="hold"/>
                                        <p:tgtEl>
                                          <p:spTgt spid="10242"/>
                                        </p:tgtEl>
                                        <p:attrNameLst>
                                          <p:attrName>ppt_h</p:attrName>
                                        </p:attrNameLst>
                                      </p:cBhvr>
                                      <p:tavLst>
                                        <p:tav tm="0">
                                          <p:val>
                                            <p:fltVal val="0"/>
                                          </p:val>
                                        </p:tav>
                                        <p:tav tm="100000">
                                          <p:val>
                                            <p:strVal val="#ppt_h"/>
                                          </p:val>
                                        </p:tav>
                                      </p:tavLst>
                                    </p:anim>
                                    <p:animEffect transition="in" filter="fade">
                                      <p:cBhvr>
                                        <p:cTn id="14" dur="500"/>
                                        <p:tgtEl>
                                          <p:spTgt spid="1024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ppt_w</p:attrName>
                                        </p:attrNameLst>
                                      </p:cBhvr>
                                      <p:tavLst>
                                        <p:tav tm="0">
                                          <p:val>
                                            <p:fltVal val="0"/>
                                          </p:val>
                                        </p:tav>
                                        <p:tav tm="100000">
                                          <p:val>
                                            <p:strVal val="#ppt_w"/>
                                          </p:val>
                                        </p:tav>
                                      </p:tavLst>
                                    </p:anim>
                                    <p:anim calcmode="lin" valueType="num">
                                      <p:cBhvr>
                                        <p:cTn id="20" dur="500" fill="hold"/>
                                        <p:tgtEl>
                                          <p:spTgt spid="10243"/>
                                        </p:tgtEl>
                                        <p:attrNameLst>
                                          <p:attrName>ppt_h</p:attrName>
                                        </p:attrNameLst>
                                      </p:cBhvr>
                                      <p:tavLst>
                                        <p:tav tm="0">
                                          <p:val>
                                            <p:fltVal val="0"/>
                                          </p:val>
                                        </p:tav>
                                        <p:tav tm="100000">
                                          <p:val>
                                            <p:strVal val="#ppt_h"/>
                                          </p:val>
                                        </p:tav>
                                      </p:tavLst>
                                    </p:anim>
                                    <p:animEffect transition="in" filter="fade">
                                      <p:cBhvr>
                                        <p:cTn id="2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a:solidFill>
                  <a:schemeClr val="accent5">
                    <a:lumMod val="50000"/>
                  </a:schemeClr>
                </a:solidFill>
                <a:latin typeface="微软雅黑" pitchFamily="34" charset="-122"/>
                <a:ea typeface="微软雅黑" pitchFamily="34" charset="-122"/>
              </a:rPr>
              <a:t>(DataFrame)</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a:t>
            </a:r>
            <a:r>
              <a:rPr lang="zh-CN" altLang="en-US" sz="1600">
                <a:solidFill>
                  <a:schemeClr val="accent5">
                    <a:lumMod val="75000"/>
                  </a:schemeClr>
                </a:solidFill>
                <a:latin typeface="微软雅黑" pitchFamily="34" charset="-122"/>
                <a:ea typeface="微软雅黑" pitchFamily="34" charset="-122"/>
              </a:rPr>
              <a:t>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是二维数据结构，即数据以行和列的表格方式</a:t>
            </a:r>
            <a:r>
              <a:rPr lang="zh-CN" altLang="en-US" sz="1600" smtClean="0">
                <a:solidFill>
                  <a:schemeClr val="accent5">
                    <a:lumMod val="75000"/>
                  </a:schemeClr>
                </a:solidFill>
                <a:latin typeface="微软雅黑" pitchFamily="34" charset="-122"/>
                <a:ea typeface="微软雅黑" pitchFamily="34" charset="-122"/>
              </a:rPr>
              <a:t>排列，类似于</a:t>
            </a:r>
            <a:r>
              <a:rPr lang="en-US" altLang="zh-CN" sz="1600" smtClean="0">
                <a:solidFill>
                  <a:schemeClr val="accent5">
                    <a:lumMod val="75000"/>
                  </a:schemeClr>
                </a:solidFill>
                <a:latin typeface="微软雅黑" pitchFamily="34" charset="-122"/>
                <a:ea typeface="微软雅黑" pitchFamily="34" charset="-122"/>
              </a:rPr>
              <a:t>Excel</a:t>
            </a:r>
            <a:r>
              <a:rPr lang="zh-CN" altLang="en-US" sz="1600" smtClean="0">
                <a:solidFill>
                  <a:schemeClr val="accent5">
                    <a:lumMod val="75000"/>
                  </a:schemeClr>
                </a:solidFill>
                <a:latin typeface="微软雅黑" pitchFamily="34" charset="-122"/>
                <a:ea typeface="微软雅黑" pitchFamily="34" charset="-122"/>
              </a:rPr>
              <a:t>表格和关系数据库中的数据表。</a:t>
            </a:r>
            <a:endParaRPr lang="zh-CN" altLang="en-US" sz="160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数据框</a:t>
            </a:r>
            <a:r>
              <a:rPr lang="en-US" altLang="zh-CN" sz="1600" smtClean="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的具有以下</a:t>
            </a:r>
            <a:r>
              <a:rPr lang="zh-CN" altLang="en-US" sz="1600" b="1" smtClean="0">
                <a:solidFill>
                  <a:schemeClr val="accent5">
                    <a:lumMod val="75000"/>
                  </a:schemeClr>
                </a:solidFill>
                <a:latin typeface="微软雅黑" pitchFamily="34" charset="-122"/>
                <a:ea typeface="微软雅黑" pitchFamily="34" charset="-122"/>
              </a:rPr>
              <a:t>功能</a:t>
            </a:r>
            <a:r>
              <a:rPr lang="zh-CN" altLang="en-US" sz="1600" b="1">
                <a:solidFill>
                  <a:schemeClr val="accent5">
                    <a:lumMod val="75000"/>
                  </a:schemeClr>
                </a:solidFill>
                <a:latin typeface="微软雅黑" pitchFamily="34" charset="-122"/>
                <a:ea typeface="微软雅黑" pitchFamily="34" charset="-122"/>
              </a:rPr>
              <a:t>特点</a:t>
            </a:r>
            <a:r>
              <a:rPr lang="zh-CN" altLang="en-US" sz="1600">
                <a:solidFill>
                  <a:schemeClr val="accent5">
                    <a:lumMod val="75000"/>
                  </a:schemeClr>
                </a:solidFill>
                <a:latin typeface="微软雅黑" pitchFamily="34" charset="-122"/>
                <a:ea typeface="微软雅黑" pitchFamily="34" charset="-122"/>
              </a:rPr>
              <a:t>：</a:t>
            </a:r>
          </a:p>
          <a:p>
            <a:pPr marL="747713"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潜在</a:t>
            </a:r>
            <a:r>
              <a:rPr lang="zh-CN" altLang="en-US" sz="1600">
                <a:solidFill>
                  <a:schemeClr val="accent5">
                    <a:lumMod val="75000"/>
                  </a:schemeClr>
                </a:solidFill>
                <a:latin typeface="微软雅黑" pitchFamily="34" charset="-122"/>
                <a:ea typeface="微软雅黑" pitchFamily="34" charset="-122"/>
              </a:rPr>
              <a:t>的列是不同的类型</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大小可变</a:t>
            </a:r>
          </a:p>
          <a:p>
            <a:pPr marL="747713"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标记轴</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行和列</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可以对行和列执行</a:t>
            </a:r>
            <a:r>
              <a:rPr lang="zh-CN" altLang="en-US" sz="1600" smtClean="0">
                <a:solidFill>
                  <a:schemeClr val="accent5">
                    <a:lumMod val="75000"/>
                  </a:schemeClr>
                </a:solidFill>
                <a:latin typeface="微软雅黑" pitchFamily="34" charset="-122"/>
                <a:ea typeface="微软雅黑" pitchFamily="34" charset="-122"/>
              </a:rPr>
              <a:t>算术运算</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的构造函数及函数参数描述如下：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7941"/>
            <a:ext cx="2994075" cy="21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37695"/>
            <a:ext cx="3023642" cy="190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9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p:cTn id="42" dur="500" fill="hold"/>
                                        <p:tgtEl>
                                          <p:spTgt spid="4098"/>
                                        </p:tgtEl>
                                        <p:attrNameLst>
                                          <p:attrName>ppt_w</p:attrName>
                                        </p:attrNameLst>
                                      </p:cBhvr>
                                      <p:tavLst>
                                        <p:tav tm="0">
                                          <p:val>
                                            <p:fltVal val="0"/>
                                          </p:val>
                                        </p:tav>
                                        <p:tav tm="100000">
                                          <p:val>
                                            <p:strVal val="#ppt_w"/>
                                          </p:val>
                                        </p:tav>
                                      </p:tavLst>
                                    </p:anim>
                                    <p:anim calcmode="lin" valueType="num">
                                      <p:cBhvr>
                                        <p:cTn id="43" dur="500" fill="hold"/>
                                        <p:tgtEl>
                                          <p:spTgt spid="4098"/>
                                        </p:tgtEl>
                                        <p:attrNameLst>
                                          <p:attrName>ppt_h</p:attrName>
                                        </p:attrNameLst>
                                      </p:cBhvr>
                                      <p:tavLst>
                                        <p:tav tm="0">
                                          <p:val>
                                            <p:fltVal val="0"/>
                                          </p:val>
                                        </p:tav>
                                        <p:tav tm="100000">
                                          <p:val>
                                            <p:strVal val="#ppt_h"/>
                                          </p:val>
                                        </p:tav>
                                      </p:tavLst>
                                    </p:anim>
                                    <p:animEffect transition="in" filter="fade">
                                      <p:cBhvr>
                                        <p:cTn id="44" dur="500"/>
                                        <p:tgtEl>
                                          <p:spTgt spid="409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99"/>
                                        </p:tgtEl>
                                        <p:attrNameLst>
                                          <p:attrName>style.visibility</p:attrName>
                                        </p:attrNameLst>
                                      </p:cBhvr>
                                      <p:to>
                                        <p:strVal val="visible"/>
                                      </p:to>
                                    </p:set>
                                    <p:anim calcmode="lin" valueType="num">
                                      <p:cBhvr>
                                        <p:cTn id="49" dur="500" fill="hold"/>
                                        <p:tgtEl>
                                          <p:spTgt spid="4099"/>
                                        </p:tgtEl>
                                        <p:attrNameLst>
                                          <p:attrName>ppt_w</p:attrName>
                                        </p:attrNameLst>
                                      </p:cBhvr>
                                      <p:tavLst>
                                        <p:tav tm="0">
                                          <p:val>
                                            <p:fltVal val="0"/>
                                          </p:val>
                                        </p:tav>
                                        <p:tav tm="100000">
                                          <p:val>
                                            <p:strVal val="#ppt_w"/>
                                          </p:val>
                                        </p:tav>
                                      </p:tavLst>
                                    </p:anim>
                                    <p:anim calcmode="lin" valueType="num">
                                      <p:cBhvr>
                                        <p:cTn id="50" dur="500" fill="hold"/>
                                        <p:tgtEl>
                                          <p:spTgt spid="4099"/>
                                        </p:tgtEl>
                                        <p:attrNameLst>
                                          <p:attrName>ppt_h</p:attrName>
                                        </p:attrNameLst>
                                      </p:cBhvr>
                                      <p:tavLst>
                                        <p:tav tm="0">
                                          <p:val>
                                            <p:fltVal val="0"/>
                                          </p:val>
                                        </p:tav>
                                        <p:tav tm="100000">
                                          <p:val>
                                            <p:strVal val="#ppt_h"/>
                                          </p:val>
                                        </p:tav>
                                      </p:tavLst>
                                    </p:anim>
                                    <p:animEffect transition="in" filter="fade">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86" y="1700808"/>
            <a:ext cx="3116472" cy="431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0808"/>
            <a:ext cx="1368152" cy="47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700808"/>
            <a:ext cx="3009702" cy="3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66" y="1700808"/>
            <a:ext cx="1166440" cy="451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p:cTn id="12" dur="500" fill="hold"/>
                                        <p:tgtEl>
                                          <p:spTgt spid="6147"/>
                                        </p:tgtEl>
                                        <p:attrNameLst>
                                          <p:attrName>ppt_w</p:attrName>
                                        </p:attrNameLst>
                                      </p:cBhvr>
                                      <p:tavLst>
                                        <p:tav tm="0">
                                          <p:val>
                                            <p:fltVal val="0"/>
                                          </p:val>
                                        </p:tav>
                                        <p:tav tm="100000">
                                          <p:val>
                                            <p:strVal val="#ppt_w"/>
                                          </p:val>
                                        </p:tav>
                                      </p:tavLst>
                                    </p:anim>
                                    <p:anim calcmode="lin" valueType="num">
                                      <p:cBhvr>
                                        <p:cTn id="13" dur="500" fill="hold"/>
                                        <p:tgtEl>
                                          <p:spTgt spid="6147"/>
                                        </p:tgtEl>
                                        <p:attrNameLst>
                                          <p:attrName>ppt_h</p:attrName>
                                        </p:attrNameLst>
                                      </p:cBhvr>
                                      <p:tavLst>
                                        <p:tav tm="0">
                                          <p:val>
                                            <p:fltVal val="0"/>
                                          </p:val>
                                        </p:tav>
                                        <p:tav tm="100000">
                                          <p:val>
                                            <p:strVal val="#ppt_h"/>
                                          </p:val>
                                        </p:tav>
                                      </p:tavLst>
                                    </p:anim>
                                    <p:animEffect transition="in" filter="fade">
                                      <p:cBhvr>
                                        <p:cTn id="14" dur="500"/>
                                        <p:tgtEl>
                                          <p:spTgt spid="614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Effect transition="in" filter="fade">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1" y="1700809"/>
            <a:ext cx="2922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531" y="1700809"/>
            <a:ext cx="161973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5455988"/>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Pandas</a:t>
            </a:r>
            <a:r>
              <a:rPr lang="zh-CN" altLang="en-US" sz="1400" smtClean="0">
                <a:latin typeface="微软雅黑" pitchFamily="34" charset="-122"/>
                <a:ea typeface="微软雅黑" pitchFamily="34" charset="-122"/>
              </a:rPr>
              <a:t>支持</a:t>
            </a:r>
            <a:r>
              <a:rPr lang="zh-CN" altLang="en-US" sz="1400">
                <a:latin typeface="微软雅黑" pitchFamily="34" charset="-122"/>
                <a:ea typeface="微软雅黑" pitchFamily="34" charset="-122"/>
              </a:rPr>
              <a:t>三种类型的多轴</a:t>
            </a:r>
            <a:r>
              <a:rPr lang="zh-CN" altLang="en-US" sz="1400" smtClean="0">
                <a:latin typeface="微软雅黑" pitchFamily="34" charset="-122"/>
                <a:ea typeface="微软雅黑" pitchFamily="34" charset="-122"/>
              </a:rPr>
              <a:t>索引</a:t>
            </a:r>
            <a:r>
              <a:rPr lang="en-US" altLang="zh-CN" sz="1400" smtClean="0">
                <a:latin typeface="微软雅黑" pitchFamily="34" charset="-122"/>
                <a:ea typeface="微软雅黑" pitchFamily="34" charset="-122"/>
              </a:rPr>
              <a:t>—loc</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：基于标签；</a:t>
            </a:r>
            <a:r>
              <a:rPr lang="en-US" altLang="zh-CN" sz="1400">
                <a:latin typeface="微软雅黑" pitchFamily="34" charset="-122"/>
                <a:ea typeface="微软雅黑" pitchFamily="34" charset="-122"/>
              </a:rPr>
              <a:t>iloc()</a:t>
            </a:r>
            <a:r>
              <a:rPr lang="zh-CN" altLang="en-US" sz="1400">
                <a:latin typeface="微软雅黑" pitchFamily="34" charset="-122"/>
                <a:ea typeface="微软雅黑" pitchFamily="34" charset="-122"/>
              </a:rPr>
              <a:t>：基于整数；</a:t>
            </a:r>
            <a:r>
              <a:rPr lang="en-US" altLang="zh-CN" sz="1400">
                <a:latin typeface="微软雅黑" pitchFamily="34" charset="-122"/>
                <a:ea typeface="微软雅黑" pitchFamily="34" charset="-122"/>
              </a:rPr>
              <a:t>ix()</a:t>
            </a:r>
            <a:r>
              <a:rPr lang="zh-CN" altLang="en-US" sz="1400">
                <a:latin typeface="微软雅黑" pitchFamily="34" charset="-122"/>
                <a:ea typeface="微软雅黑" pitchFamily="34" charset="-122"/>
              </a:rPr>
              <a:t>：基于标签和</a:t>
            </a:r>
            <a:r>
              <a:rPr lang="zh-CN" altLang="en-US" sz="1400" smtClean="0">
                <a:latin typeface="微软雅黑" pitchFamily="34" charset="-122"/>
                <a:ea typeface="微软雅黑" pitchFamily="34" charset="-122"/>
              </a:rPr>
              <a:t>整数。</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334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Effect transition="in" filter="fade">
                                      <p:cBhvr>
                                        <p:cTn id="21" dur="500"/>
                                        <p:tgtEl>
                                          <p:spTgt spid="71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数据框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属性及方法</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同样，了解数据框创建方式后，继续来看数据框对象的属性及方法。常见的数据框属性与方法如下表所示：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241" y="2382606"/>
            <a:ext cx="4309517" cy="270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p:cTn id="17" dur="500" fill="hold"/>
                                        <p:tgtEl>
                                          <p:spTgt spid="11266"/>
                                        </p:tgtEl>
                                        <p:attrNameLst>
                                          <p:attrName>ppt_w</p:attrName>
                                        </p:attrNameLst>
                                      </p:cBhvr>
                                      <p:tavLst>
                                        <p:tav tm="0">
                                          <p:val>
                                            <p:fltVal val="0"/>
                                          </p:val>
                                        </p:tav>
                                        <p:tav tm="100000">
                                          <p:val>
                                            <p:strVal val="#ppt_w"/>
                                          </p:val>
                                        </p:tav>
                                      </p:tavLst>
                                    </p:anim>
                                    <p:anim calcmode="lin" valueType="num">
                                      <p:cBhvr>
                                        <p:cTn id="18" dur="500" fill="hold"/>
                                        <p:tgtEl>
                                          <p:spTgt spid="11266"/>
                                        </p:tgtEl>
                                        <p:attrNameLst>
                                          <p:attrName>ppt_h</p:attrName>
                                        </p:attrNameLst>
                                      </p:cBhvr>
                                      <p:tavLst>
                                        <p:tav tm="0">
                                          <p:val>
                                            <p:fltVal val="0"/>
                                          </p:val>
                                        </p:tav>
                                        <p:tav tm="100000">
                                          <p:val>
                                            <p:strVal val="#ppt_h"/>
                                          </p:val>
                                        </p:tav>
                                      </p:tavLst>
                                    </p:anim>
                                    <p:animEffect transition="in" filter="fade">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116781"/>
          </a:xfrm>
          <a:prstGeom prst="rect">
            <a:avLst/>
          </a:prstGeom>
          <a:noFill/>
        </p:spPr>
        <p:txBody>
          <a:bodyPr wrap="square" rtlCol="0">
            <a:spAutoFit/>
          </a:bodyPr>
          <a:lstStyle>
            <a:defPPr>
              <a:defRPr lang="ko-KR"/>
            </a:defPPr>
            <a:lvl1pPr>
              <a:lnSpc>
                <a:spcPct val="200000"/>
              </a:lnSpc>
              <a:defRPr b="1">
                <a:solidFill>
                  <a:schemeClr val="accent5">
                    <a:lumMod val="50000"/>
                  </a:schemeClr>
                </a:solidFill>
                <a:latin typeface="微软雅黑" pitchFamily="34" charset="-122"/>
                <a:ea typeface="微软雅黑" pitchFamily="34" charset="-122"/>
              </a:defRPr>
            </a:lvl1pPr>
          </a:lstStyle>
          <a:p>
            <a:r>
              <a:rPr lang="zh-CN" altLang="en-US"/>
              <a:t>安装数据分析库</a:t>
            </a:r>
          </a:p>
          <a:p>
            <a:endParaRPr lang="en-US" altLang="zh-CN"/>
          </a:p>
        </p:txBody>
      </p:sp>
      <p:sp>
        <p:nvSpPr>
          <p:cNvPr id="2" name="TextBox 1"/>
          <p:cNvSpPr txBox="1"/>
          <p:nvPr/>
        </p:nvSpPr>
        <p:spPr>
          <a:xfrm>
            <a:off x="683568" y="1681063"/>
            <a:ext cx="7323357" cy="307777"/>
          </a:xfrm>
          <a:prstGeom prst="rect">
            <a:avLst/>
          </a:prstGeom>
          <a:noFill/>
          <a:ln>
            <a:solidFill>
              <a:schemeClr val="bg2"/>
            </a:solidFill>
          </a:ln>
        </p:spPr>
        <p:txBody>
          <a:bodyPr wrap="square" rtlCol="0">
            <a:spAutoFit/>
          </a:bodyPr>
          <a:lstStyle/>
          <a:p>
            <a:r>
              <a:rPr lang="en-US" altLang="zh-CN" sz="1400">
                <a:solidFill>
                  <a:schemeClr val="accent5">
                    <a:lumMod val="20000"/>
                    <a:lumOff val="80000"/>
                  </a:schemeClr>
                </a:solidFill>
                <a:latin typeface="Consolas" pitchFamily="49" charset="0"/>
                <a:cs typeface="Consolas" pitchFamily="49" charset="0"/>
              </a:rPr>
              <a:t>pip3 install NumPy Pandas SciPy Matplotlib Jupyter Notebook </a:t>
            </a:r>
            <a:r>
              <a:rPr lang="en-US" altLang="zh-CN" sz="1400" smtClean="0">
                <a:solidFill>
                  <a:schemeClr val="accent5">
                    <a:lumMod val="20000"/>
                    <a:lumOff val="80000"/>
                  </a:schemeClr>
                </a:solidFill>
                <a:latin typeface="Consolas" pitchFamily="49" charset="0"/>
                <a:cs typeface="Consolas" pitchFamily="49" charset="0"/>
              </a:rPr>
              <a:t>scikit-learn</a:t>
            </a:r>
            <a:endParaRPr lang="en-US" altLang="zh-CN" sz="140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p14="http://schemas.microsoft.com/office/powerpoint/2010/main" val="12658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下表列出了</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数据对象常见的统计分析方法：</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88315927"/>
              </p:ext>
            </p:extLst>
          </p:nvPr>
        </p:nvGraphicFramePr>
        <p:xfrm>
          <a:off x="2260600" y="2132856"/>
          <a:ext cx="4622800" cy="4200525"/>
        </p:xfrm>
        <a:graphic>
          <a:graphicData uri="http://schemas.openxmlformats.org/drawingml/2006/table">
            <a:tbl>
              <a:tblPr>
                <a:tableStyleId>{5C22544A-7EE6-4342-B048-85BDC9FD1C3A}</a:tableStyleId>
              </a:tblPr>
              <a:tblGrid>
                <a:gridCol w="749300"/>
                <a:gridCol w="3873500"/>
              </a:tblGrid>
              <a:tr h="219075">
                <a:tc>
                  <a:txBody>
                    <a:bodyPr/>
                    <a:lstStyle/>
                    <a:p>
                      <a:pPr algn="ctr" fontAlgn="ctr"/>
                      <a:r>
                        <a:rPr lang="zh-CN" altLang="en-US" sz="1200" u="none" strike="noStrike">
                          <a:effectLst/>
                        </a:rPr>
                        <a:t>方法</a:t>
                      </a:r>
                      <a:endParaRPr lang="zh-CN" altLang="en-US" sz="1200" b="0" i="0" u="none" strike="noStrike">
                        <a:solidFill>
                          <a:srgbClr val="000000"/>
                        </a:solidFill>
                        <a:effectLst/>
                        <a:latin typeface="微软雅黑"/>
                      </a:endParaRPr>
                    </a:p>
                  </a:txBody>
                  <a:tcPr marL="9525" marR="9525" marT="9525" marB="0" anchor="ctr"/>
                </a:tc>
                <a:tc>
                  <a:txBody>
                    <a:bodyPr/>
                    <a:lstStyle/>
                    <a:p>
                      <a:pPr algn="ctr" fontAlgn="ctr"/>
                      <a:r>
                        <a:rPr lang="zh-CN" altLang="en-US" sz="1200" u="none" strike="noStrike">
                          <a:effectLst/>
                        </a:rPr>
                        <a:t>说明</a:t>
                      </a:r>
                      <a:endParaRPr lang="zh-CN" altLang="en-US" sz="12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describe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返回描述性统计信息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count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返回非</a:t>
                      </a:r>
                      <a:r>
                        <a:rPr lang="en-US" altLang="zh-CN" sz="1100" u="none" strike="noStrike">
                          <a:effectLst/>
                        </a:rPr>
                        <a:t>NaN</a:t>
                      </a:r>
                      <a:r>
                        <a:rPr lang="zh-CN" altLang="en-US" sz="1100" u="none" strike="noStrike">
                          <a:effectLst/>
                        </a:rPr>
                        <a:t>数据项的数量</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计算平均绝对偏差（类似于标准差）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median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返回中位数</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min</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返回最小值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max</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返回最大值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abs</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返回绝对值</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返回数组元素的乘积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返回请求轴的值的总和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cumsum</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返回累计总和</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cumprod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返回累计乘积</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mode</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返回众数（出现频率最高者）</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std</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返回离散度的标准差，即方差的平方根</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var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skew</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返回偏态系数，即数据分布的对称程度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kurt</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返回峰态系数，即数据分布的顶端尖峭或扁平程度</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cov</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返回协方差</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corr</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返回两个数值</a:t>
                      </a:r>
                      <a:r>
                        <a:rPr lang="en-US" altLang="zh-CN" sz="1100" u="none" strike="noStrike">
                          <a:effectLst/>
                        </a:rPr>
                        <a:t>(</a:t>
                      </a:r>
                      <a:r>
                        <a:rPr lang="zh-CN" altLang="en-US" sz="1100" u="none" strike="noStrike">
                          <a:effectLst/>
                        </a:rPr>
                        <a:t>系列</a:t>
                      </a:r>
                      <a:r>
                        <a:rPr lang="en-US" altLang="zh-CN" sz="1100" u="none" strike="noStrike">
                          <a:effectLst/>
                        </a:rPr>
                        <a:t>)</a:t>
                      </a:r>
                      <a:r>
                        <a:rPr lang="zh-CN" altLang="en-US" sz="1100" u="none" strike="noStrike">
                          <a:effectLst/>
                        </a:rPr>
                        <a:t>之间的线性关系，即相关性</a:t>
                      </a:r>
                      <a:endParaRPr lang="zh-CN" altLang="en-US" sz="1100" b="0" i="0" u="none" strike="noStrike">
                        <a:solidFill>
                          <a:srgbClr val="000000"/>
                        </a:solidFill>
                        <a:effectLst/>
                        <a:latin typeface="微软雅黑"/>
                      </a:endParaRPr>
                    </a:p>
                  </a:txBody>
                  <a:tcPr marL="9525" marR="9525" marT="9525" marB="0" anchor="ctr"/>
                </a:tc>
              </a:tr>
              <a:tr h="209550">
                <a:tc>
                  <a:txBody>
                    <a:bodyPr/>
                    <a:lstStyle/>
                    <a:p>
                      <a:pPr algn="l" fontAlgn="ctr"/>
                      <a:r>
                        <a:rPr lang="en-US" sz="1100" u="none" strike="noStrike">
                          <a:effectLst/>
                        </a:rPr>
                        <a:t>rank</a:t>
                      </a:r>
                      <a:endParaRPr lang="en-US" sz="1100" b="0" i="0" u="none" strike="noStrike">
                        <a:solidFill>
                          <a:srgbClr val="000000"/>
                        </a:solidFill>
                        <a:effectLst/>
                        <a:latin typeface="微软雅黑"/>
                      </a:endParaRPr>
                    </a:p>
                  </a:txBody>
                  <a:tcPr marL="9525" marR="9525" marT="9525" marB="0" anchor="ctr"/>
                </a:tc>
                <a:tc>
                  <a:txBody>
                    <a:bodyPr/>
                    <a:lstStyle/>
                    <a:p>
                      <a:pPr algn="l" fontAlgn="ctr"/>
                      <a:r>
                        <a:rPr lang="zh-CN" altLang="en-US" sz="1100" u="none" strike="noStrike">
                          <a:effectLst/>
                        </a:rPr>
                        <a:t>按指定规则返回排名（规则有</a:t>
                      </a:r>
                      <a:r>
                        <a:rPr lang="en-US" sz="1100" u="none" strike="noStrike">
                          <a:effectLst/>
                        </a:rPr>
                        <a:t>average、min、max、first）</a:t>
                      </a:r>
                      <a:endParaRPr lang="en-US" sz="1100" b="0" i="0" u="none" strike="noStrike">
                        <a:solidFill>
                          <a:srgbClr val="000000"/>
                        </a:solidFill>
                        <a:effectLst/>
                        <a:latin typeface="微软雅黑"/>
                      </a:endParaRPr>
                    </a:p>
                  </a:txBody>
                  <a:tcPr marL="9525" marR="9525" marT="9525" marB="0" anchor="ctr"/>
                </a:tc>
              </a:tr>
            </a:tbl>
          </a:graphicData>
        </a:graphic>
      </p:graphicFrame>
    </p:spTree>
    <p:extLst>
      <p:ext uri="{BB962C8B-B14F-4D97-AF65-F5344CB8AC3E}">
        <p14:creationId xmlns:p14="http://schemas.microsoft.com/office/powerpoint/2010/main" val="10415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a:t>
            </a:r>
            <a:r>
              <a:rPr lang="zh-CN" altLang="en-US" b="1" smtClean="0">
                <a:solidFill>
                  <a:schemeClr val="accent5">
                    <a:lumMod val="50000"/>
                  </a:schemeClr>
                </a:solidFill>
                <a:latin typeface="微软雅黑" pitchFamily="34" charset="-122"/>
                <a:ea typeface="微软雅黑" pitchFamily="34" charset="-122"/>
              </a:rPr>
              <a:t>统计分析函数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8" y="1785012"/>
            <a:ext cx="5268764" cy="121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41" y="3356992"/>
            <a:ext cx="5608117" cy="245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500" fill="hold"/>
                                        <p:tgtEl>
                                          <p:spTgt spid="13314"/>
                                        </p:tgtEl>
                                        <p:attrNameLst>
                                          <p:attrName>ppt_w</p:attrName>
                                        </p:attrNameLst>
                                      </p:cBhvr>
                                      <p:tavLst>
                                        <p:tav tm="0">
                                          <p:val>
                                            <p:fltVal val="0"/>
                                          </p:val>
                                        </p:tav>
                                        <p:tav tm="100000">
                                          <p:val>
                                            <p:strVal val="#ppt_w"/>
                                          </p:val>
                                        </p:tav>
                                      </p:tavLst>
                                    </p:anim>
                                    <p:anim calcmode="lin" valueType="num">
                                      <p:cBhvr>
                                        <p:cTn id="13" dur="500" fill="hold"/>
                                        <p:tgtEl>
                                          <p:spTgt spid="13314"/>
                                        </p:tgtEl>
                                        <p:attrNameLst>
                                          <p:attrName>ppt_h</p:attrName>
                                        </p:attrNameLst>
                                      </p:cBhvr>
                                      <p:tavLst>
                                        <p:tav tm="0">
                                          <p:val>
                                            <p:fltVal val="0"/>
                                          </p:val>
                                        </p:tav>
                                        <p:tav tm="100000">
                                          <p:val>
                                            <p:strVal val="#ppt_h"/>
                                          </p:val>
                                        </p:tav>
                                      </p:tavLst>
                                    </p:anim>
                                    <p:animEffect transition="in" filter="fade">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I/O</a:t>
            </a:r>
            <a:r>
              <a:rPr lang="zh-CN" altLang="en-US" b="1" smtClean="0">
                <a:solidFill>
                  <a:schemeClr val="accent5">
                    <a:lumMod val="50000"/>
                  </a:schemeClr>
                </a:solidFill>
                <a:latin typeface="微软雅黑" pitchFamily="34" charset="-122"/>
                <a:ea typeface="微软雅黑" pitchFamily="34" charset="-122"/>
              </a:rPr>
              <a:t>操作</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smtClean="0">
                <a:solidFill>
                  <a:schemeClr val="accent5">
                    <a:lumMod val="75000"/>
                  </a:schemeClr>
                </a:solidFill>
                <a:latin typeface="微软雅黑" pitchFamily="34" charset="-122"/>
                <a:ea typeface="微软雅黑" pitchFamily="34" charset="-122"/>
              </a:rPr>
              <a:t>I/O</a:t>
            </a:r>
            <a:r>
              <a:rPr lang="zh-CN" altLang="en-US" sz="1600" smtClean="0">
                <a:solidFill>
                  <a:schemeClr val="accent5">
                    <a:lumMod val="75000"/>
                  </a:schemeClr>
                </a:solidFill>
                <a:latin typeface="微软雅黑" pitchFamily="34" charset="-122"/>
                <a:ea typeface="微软雅黑" pitchFamily="34" charset="-122"/>
              </a:rPr>
              <a:t>主要指文件的读写。</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a:t>
            </a:r>
            <a:r>
              <a:rPr lang="en-US" altLang="zh-CN" sz="1600" smtClean="0">
                <a:solidFill>
                  <a:schemeClr val="accent5">
                    <a:lumMod val="75000"/>
                  </a:schemeClr>
                </a:solidFill>
                <a:latin typeface="微软雅黑" pitchFamily="34" charset="-122"/>
                <a:ea typeface="微软雅黑" pitchFamily="34" charset="-122"/>
              </a:rPr>
              <a:t>read_csv</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read_table</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两个方法来读取文本文件或电子表格的数据内容并转换</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DataFrame</a:t>
            </a:r>
            <a:r>
              <a:rPr lang="zh-CN" altLang="en-US" sz="1600" smtClean="0">
                <a:solidFill>
                  <a:schemeClr val="accent5">
                    <a:lumMod val="75000"/>
                  </a:schemeClr>
                </a:solidFill>
                <a:latin typeface="微软雅黑" pitchFamily="34" charset="-122"/>
                <a:ea typeface="微软雅黑" pitchFamily="34" charset="-122"/>
              </a:rPr>
              <a:t>对象。其中，</a:t>
            </a:r>
            <a:r>
              <a:rPr lang="en-US" altLang="zh-CN" sz="1600" smtClean="0">
                <a:solidFill>
                  <a:schemeClr val="accent5">
                    <a:lumMod val="75000"/>
                  </a:schemeClr>
                </a:solidFill>
                <a:latin typeface="微软雅黑" pitchFamily="34" charset="-122"/>
                <a:ea typeface="微软雅黑" pitchFamily="34" charset="-122"/>
              </a:rPr>
              <a:t>read_csv()</a:t>
            </a:r>
            <a:r>
              <a:rPr lang="zh-CN" altLang="en-US" sz="1600" smtClean="0">
                <a:solidFill>
                  <a:schemeClr val="accent5">
                    <a:lumMod val="75000"/>
                  </a:schemeClr>
                </a:solidFill>
                <a:latin typeface="微软雅黑" pitchFamily="34" charset="-122"/>
                <a:ea typeface="微软雅黑" pitchFamily="34" charset="-122"/>
              </a:rPr>
              <a:t>方法原型如为：</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下面通过具体例子来解释各个参数代表的意义。</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64" y="2339355"/>
            <a:ext cx="6696744" cy="21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269" y="3032378"/>
            <a:ext cx="2471725" cy="330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032378"/>
            <a:ext cx="3341018" cy="28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0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p:cTn id="17" dur="500" fill="hold"/>
                                        <p:tgtEl>
                                          <p:spTgt spid="14338"/>
                                        </p:tgtEl>
                                        <p:attrNameLst>
                                          <p:attrName>ppt_w</p:attrName>
                                        </p:attrNameLst>
                                      </p:cBhvr>
                                      <p:tavLst>
                                        <p:tav tm="0">
                                          <p:val>
                                            <p:fltVal val="0"/>
                                          </p:val>
                                        </p:tav>
                                        <p:tav tm="100000">
                                          <p:val>
                                            <p:strVal val="#ppt_w"/>
                                          </p:val>
                                        </p:tav>
                                      </p:tavLst>
                                    </p:anim>
                                    <p:anim calcmode="lin" valueType="num">
                                      <p:cBhvr>
                                        <p:cTn id="18" dur="500" fill="hold"/>
                                        <p:tgtEl>
                                          <p:spTgt spid="14338"/>
                                        </p:tgtEl>
                                        <p:attrNameLst>
                                          <p:attrName>ppt_h</p:attrName>
                                        </p:attrNameLst>
                                      </p:cBhvr>
                                      <p:tavLst>
                                        <p:tav tm="0">
                                          <p:val>
                                            <p:fltVal val="0"/>
                                          </p:val>
                                        </p:tav>
                                        <p:tav tm="100000">
                                          <p:val>
                                            <p:strVal val="#ppt_h"/>
                                          </p:val>
                                        </p:tav>
                                      </p:tavLst>
                                    </p:anim>
                                    <p:animEffect transition="in" filter="fad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数据框串联与附加</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在关系数据库中，可以对多个数据表进行内连接、外连接等操作，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数据框也提供了类似的功能。相关的方法如下：</a:t>
            </a:r>
            <a:endParaRPr lang="en-US" altLang="zh-CN" sz="1600" smtClean="0">
              <a:solidFill>
                <a:schemeClr val="accent5">
                  <a:lumMod val="7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83639073"/>
              </p:ext>
            </p:extLst>
          </p:nvPr>
        </p:nvGraphicFramePr>
        <p:xfrm>
          <a:off x="678396" y="2492896"/>
          <a:ext cx="7787208" cy="1529862"/>
        </p:xfrm>
        <a:graphic>
          <a:graphicData uri="http://schemas.openxmlformats.org/drawingml/2006/table">
            <a:tbl>
              <a:tblPr>
                <a:tableStyleId>{5C22544A-7EE6-4342-B048-85BDC9FD1C3A}</a:tableStyleId>
              </a:tblPr>
              <a:tblGrid>
                <a:gridCol w="5194920"/>
                <a:gridCol w="2592288"/>
              </a:tblGrid>
              <a:tr h="316523">
                <a:tc>
                  <a:txBody>
                    <a:bodyPr/>
                    <a:lstStyle/>
                    <a:p>
                      <a:pPr algn="ctr" rtl="0" fontAlgn="ctr"/>
                      <a:r>
                        <a:rPr lang="zh-CN" altLang="en-US" sz="1100" u="none" strike="noStrike">
                          <a:effectLst/>
                          <a:latin typeface="微软雅黑" pitchFamily="34" charset="-122"/>
                          <a:ea typeface="微软雅黑" pitchFamily="34" charset="-122"/>
                        </a:rPr>
                        <a:t>方法原型</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ctr" rtl="0" fontAlgn="ctr"/>
                      <a:r>
                        <a:rPr lang="zh-CN" altLang="en-US" sz="1100" u="none" strike="noStrike">
                          <a:effectLst/>
                          <a:latin typeface="微软雅黑" pitchFamily="34" charset="-122"/>
                          <a:ea typeface="微软雅黑" pitchFamily="34" charset="-122"/>
                        </a:rPr>
                        <a:t>功能说明</a:t>
                      </a:r>
                      <a:endParaRPr lang="zh-CN" altLang="en-US" sz="11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concat(objs, axis=0, join='outer', join_axes=None, ignore_index=False)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沿轴串联两个数据框</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obj1.append(obj2)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concat</a:t>
                      </a:r>
                      <a:r>
                        <a:rPr lang="zh-CN" altLang="en-US" sz="1000" u="none" strike="noStrike">
                          <a:effectLst/>
                          <a:latin typeface="微软雅黑" pitchFamily="34" charset="-122"/>
                          <a:ea typeface="微软雅黑" pitchFamily="34" charset="-122"/>
                        </a:rPr>
                        <a:t>的特例，沿</a:t>
                      </a:r>
                      <a:r>
                        <a:rPr lang="en-US" sz="1000" u="none" strike="noStrike">
                          <a:effectLst/>
                          <a:latin typeface="微软雅黑" pitchFamily="34" charset="-122"/>
                          <a:ea typeface="微软雅黑" pitchFamily="34" charset="-122"/>
                        </a:rPr>
                        <a:t>axis=0</a:t>
                      </a:r>
                      <a:r>
                        <a:rPr lang="zh-CN" altLang="en-US" sz="1000" u="none" strike="noStrike">
                          <a:effectLst/>
                          <a:latin typeface="微软雅黑" pitchFamily="34" charset="-122"/>
                          <a:ea typeface="微软雅黑" pitchFamily="34" charset="-122"/>
                        </a:rPr>
                        <a:t>轴</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448408">
                <a:tc>
                  <a:txBody>
                    <a:bodyPr/>
                    <a:lstStyle/>
                    <a:p>
                      <a:pPr algn="l" rtl="0" fontAlgn="ctr"/>
                      <a:r>
                        <a:rPr lang="en-US" sz="1000" u="none" strike="noStrike">
                          <a:effectLst/>
                          <a:latin typeface="微软雅黑" pitchFamily="34" charset="-122"/>
                          <a:ea typeface="微软雅黑" pitchFamily="34" charset="-122"/>
                        </a:rPr>
                        <a:t>merge(left, right, how='inner', on=None, left_on=None, right_on=None, left_index=False, right_index=False, sort=True)</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zh-CN" altLang="en-US" sz="1000" u="none" strike="noStrike">
                          <a:effectLst/>
                          <a:latin typeface="微软雅黑" pitchFamily="34" charset="-122"/>
                          <a:ea typeface="微软雅黑" pitchFamily="34" charset="-122"/>
                        </a:rPr>
                        <a:t>对两个数据框进行合并操作（类似</a:t>
                      </a:r>
                      <a:r>
                        <a:rPr lang="en-US" altLang="zh-CN" sz="1000" u="none" strike="noStrike">
                          <a:effectLst/>
                          <a:latin typeface="微软雅黑" pitchFamily="34" charset="-122"/>
                          <a:ea typeface="微软雅黑" pitchFamily="34" charset="-122"/>
                        </a:rPr>
                        <a:t>SQL join</a:t>
                      </a:r>
                      <a:r>
                        <a:rPr lang="zh-CN" altLang="en-US" sz="1000" u="none" strike="noStrike">
                          <a:effectLst/>
                          <a:latin typeface="微软雅黑" pitchFamily="34" charset="-122"/>
                          <a:ea typeface="微软雅黑" pitchFamily="34" charset="-122"/>
                        </a:rPr>
                        <a:t>）</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r h="254977">
                <a:tc>
                  <a:txBody>
                    <a:bodyPr/>
                    <a:lstStyle/>
                    <a:p>
                      <a:pPr algn="l" rtl="0" fontAlgn="ctr"/>
                      <a:r>
                        <a:rPr lang="en-US" sz="1000" u="none" strike="noStrike">
                          <a:effectLst/>
                          <a:latin typeface="微软雅黑" pitchFamily="34" charset="-122"/>
                          <a:ea typeface="微软雅黑" pitchFamily="34" charset="-122"/>
                        </a:rPr>
                        <a:t>obj1.join(obj2)</a:t>
                      </a:r>
                      <a:endParaRPr lang="en-US" sz="1000" b="0" i="0" u="none" strike="noStrike">
                        <a:solidFill>
                          <a:srgbClr val="000000"/>
                        </a:solidFill>
                        <a:effectLst/>
                        <a:latin typeface="微软雅黑" pitchFamily="34" charset="-122"/>
                        <a:ea typeface="微软雅黑" pitchFamily="34" charset="-122"/>
                      </a:endParaRPr>
                    </a:p>
                  </a:txBody>
                  <a:tcPr marL="8792" marR="8792" marT="8792" marB="0" anchor="ctr"/>
                </a:tc>
                <a:tc>
                  <a:txBody>
                    <a:bodyPr/>
                    <a:lstStyle/>
                    <a:p>
                      <a:pPr algn="l" rtl="0" fontAlgn="ctr"/>
                      <a:r>
                        <a:rPr lang="en-US" sz="1000" u="none" strike="noStrike">
                          <a:effectLst/>
                          <a:latin typeface="微软雅黑" pitchFamily="34" charset="-122"/>
                          <a:ea typeface="微软雅黑" pitchFamily="34" charset="-122"/>
                        </a:rPr>
                        <a:t>merge</a:t>
                      </a:r>
                      <a:r>
                        <a:rPr lang="zh-CN" altLang="en-US" sz="1000" u="none" strike="noStrike">
                          <a:effectLst/>
                          <a:latin typeface="微软雅黑" pitchFamily="34" charset="-122"/>
                          <a:ea typeface="微软雅黑" pitchFamily="34" charset="-122"/>
                        </a:rPr>
                        <a:t>的特例，在索引上进行连接</a:t>
                      </a:r>
                      <a:endParaRPr lang="zh-CN" altLang="en-US" sz="1000" b="0" i="0" u="none" strike="noStrike">
                        <a:solidFill>
                          <a:srgbClr val="000000"/>
                        </a:solidFill>
                        <a:effectLst/>
                        <a:latin typeface="微软雅黑" pitchFamily="34" charset="-122"/>
                        <a:ea typeface="微软雅黑" pitchFamily="34" charset="-122"/>
                      </a:endParaRPr>
                    </a:p>
                  </a:txBody>
                  <a:tcPr marL="8792" marR="8792" marT="8792" marB="0" anchor="ctr"/>
                </a:tc>
              </a:tr>
            </a:tbl>
          </a:graphicData>
        </a:graphic>
      </p:graphicFrame>
    </p:spTree>
    <p:extLst>
      <p:ext uri="{BB962C8B-B14F-4D97-AF65-F5344CB8AC3E}">
        <p14:creationId xmlns:p14="http://schemas.microsoft.com/office/powerpoint/2010/main" val="8217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a:solidFill>
                  <a:schemeClr val="accent5">
                    <a:lumMod val="50000"/>
                  </a:schemeClr>
                </a:solidFill>
                <a:latin typeface="微软雅黑" pitchFamily="34" charset="-122"/>
                <a:ea typeface="微软雅黑" pitchFamily="34" charset="-122"/>
              </a:rPr>
              <a:t>Pandas </a:t>
            </a:r>
            <a:r>
              <a:rPr lang="zh-CN" altLang="en-US" b="1">
                <a:solidFill>
                  <a:schemeClr val="accent5">
                    <a:lumMod val="50000"/>
                  </a:schemeClr>
                </a:solidFill>
                <a:latin typeface="微软雅黑" pitchFamily="34" charset="-122"/>
                <a:ea typeface="微软雅黑" pitchFamily="34" charset="-122"/>
              </a:rPr>
              <a:t>数据框串联与</a:t>
            </a:r>
            <a:r>
              <a:rPr lang="zh-CN" altLang="en-US" b="1" smtClean="0">
                <a:solidFill>
                  <a:schemeClr val="accent5">
                    <a:lumMod val="50000"/>
                  </a:schemeClr>
                </a:solidFill>
                <a:latin typeface="微软雅黑" pitchFamily="34" charset="-122"/>
                <a:ea typeface="微软雅黑" pitchFamily="34" charset="-122"/>
              </a:rPr>
              <a:t>附加</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3" y="1794217"/>
            <a:ext cx="5019929" cy="177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7" y="1794217"/>
            <a:ext cx="318334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p:cTn id="19" dur="500" fill="hold"/>
                                        <p:tgtEl>
                                          <p:spTgt spid="16387"/>
                                        </p:tgtEl>
                                        <p:attrNameLst>
                                          <p:attrName>ppt_w</p:attrName>
                                        </p:attrNameLst>
                                      </p:cBhvr>
                                      <p:tavLst>
                                        <p:tav tm="0">
                                          <p:val>
                                            <p:fltVal val="0"/>
                                          </p:val>
                                        </p:tav>
                                        <p:tav tm="100000">
                                          <p:val>
                                            <p:strVal val="#ppt_w"/>
                                          </p:val>
                                        </p:tav>
                                      </p:tavLst>
                                    </p:anim>
                                    <p:anim calcmode="lin" valueType="num">
                                      <p:cBhvr>
                                        <p:cTn id="20" dur="500" fill="hold"/>
                                        <p:tgtEl>
                                          <p:spTgt spid="16387"/>
                                        </p:tgtEl>
                                        <p:attrNameLst>
                                          <p:attrName>ppt_h</p:attrName>
                                        </p:attrNameLst>
                                      </p:cBhvr>
                                      <p:tavLst>
                                        <p:tav tm="0">
                                          <p:val>
                                            <p:fltVal val="0"/>
                                          </p:val>
                                        </p:tav>
                                        <p:tav tm="100000">
                                          <p:val>
                                            <p:strVal val="#ppt_h"/>
                                          </p:val>
                                        </p:tav>
                                      </p:tavLst>
                                    </p:anim>
                                    <p:animEffect transition="in" filter="fade">
                                      <p:cBhvr>
                                        <p:cTn id="2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在许多情况下，我们将数据分成多个集合，并在每个子集上应用一些</a:t>
            </a:r>
            <a:r>
              <a:rPr lang="zh-CN" altLang="en-US" sz="1600" smtClean="0">
                <a:solidFill>
                  <a:schemeClr val="accent5">
                    <a:lumMod val="75000"/>
                  </a:schemeClr>
                </a:solidFill>
                <a:latin typeface="微软雅黑" pitchFamily="34" charset="-122"/>
                <a:ea typeface="微软雅黑" pitchFamily="34" charset="-122"/>
              </a:rPr>
              <a:t>函数来执行聚合</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转换、过滤等操作。</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中用于实现这些功能的类是</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smtClean="0">
                <a:solidFill>
                  <a:schemeClr val="accent5">
                    <a:lumMod val="75000"/>
                  </a:schemeClr>
                </a:solidFill>
                <a:latin typeface="微软雅黑" pitchFamily="34" charset="-122"/>
                <a:ea typeface="微软雅黑" pitchFamily="34" charset="-122"/>
              </a:rPr>
              <a:t>，我们可通过</a:t>
            </a:r>
            <a:r>
              <a:rPr lang="en-US" altLang="zh-CN" sz="1600" smtClean="0">
                <a:solidFill>
                  <a:schemeClr val="accent5">
                    <a:lumMod val="75000"/>
                  </a:schemeClr>
                </a:solidFill>
                <a:latin typeface="微软雅黑" pitchFamily="34" charset="-122"/>
                <a:ea typeface="微软雅黑" pitchFamily="34" charset="-122"/>
              </a:rPr>
              <a:t>groupby</a:t>
            </a:r>
            <a:r>
              <a:rPr lang="zh-CN" altLang="en-US" sz="1600" smtClean="0">
                <a:solidFill>
                  <a:schemeClr val="accent5">
                    <a:lumMod val="75000"/>
                  </a:schemeClr>
                </a:solidFill>
                <a:latin typeface="微软雅黑" pitchFamily="34" charset="-122"/>
                <a:ea typeface="微软雅黑" pitchFamily="34" charset="-122"/>
              </a:rPr>
              <a:t>方法针对某个数据框构造一个</a:t>
            </a:r>
            <a:r>
              <a:rPr lang="en-US" altLang="zh-CN" sz="1600" smtClean="0">
                <a:solidFill>
                  <a:schemeClr val="accent5">
                    <a:lumMod val="75000"/>
                  </a:schemeClr>
                </a:solidFill>
                <a:latin typeface="微软雅黑" pitchFamily="34" charset="-122"/>
                <a:ea typeface="微软雅黑" pitchFamily="34" charset="-122"/>
              </a:rPr>
              <a:t>DataFrameGroupBy</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83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数据框分组与聚合</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2" y="1556793"/>
            <a:ext cx="3414370" cy="272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91" y="4365104"/>
            <a:ext cx="3414371" cy="233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56792"/>
            <a:ext cx="3456384" cy="359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9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fltVal val="0"/>
                                          </p:val>
                                        </p:tav>
                                        <p:tav tm="100000">
                                          <p:val>
                                            <p:strVal val="#ppt_h"/>
                                          </p:val>
                                        </p:tav>
                                      </p:tavLst>
                                    </p:anim>
                                    <p:animEffect transition="in" filter="fade">
                                      <p:cBhvr>
                                        <p:cTn id="14" dur="500"/>
                                        <p:tgtEl>
                                          <p:spTgt spid="174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 calcmode="lin" valueType="num">
                                      <p:cBhvr>
                                        <p:cTn id="19" dur="500" fill="hold"/>
                                        <p:tgtEl>
                                          <p:spTgt spid="17414"/>
                                        </p:tgtEl>
                                        <p:attrNameLst>
                                          <p:attrName>ppt_w</p:attrName>
                                        </p:attrNameLst>
                                      </p:cBhvr>
                                      <p:tavLst>
                                        <p:tav tm="0">
                                          <p:val>
                                            <p:fltVal val="0"/>
                                          </p:val>
                                        </p:tav>
                                        <p:tav tm="100000">
                                          <p:val>
                                            <p:strVal val="#ppt_w"/>
                                          </p:val>
                                        </p:tav>
                                      </p:tavLst>
                                    </p:anim>
                                    <p:anim calcmode="lin" valueType="num">
                                      <p:cBhvr>
                                        <p:cTn id="20" dur="500" fill="hold"/>
                                        <p:tgtEl>
                                          <p:spTgt spid="17414"/>
                                        </p:tgtEl>
                                        <p:attrNameLst>
                                          <p:attrName>ppt_h</p:attrName>
                                        </p:attrNameLst>
                                      </p:cBhvr>
                                      <p:tavLst>
                                        <p:tav tm="0">
                                          <p:val>
                                            <p:fltVal val="0"/>
                                          </p:val>
                                        </p:tav>
                                        <p:tav tm="100000">
                                          <p:val>
                                            <p:strVal val="#ppt_h"/>
                                          </p:val>
                                        </p:tav>
                                      </p:tavLst>
                                    </p:anim>
                                    <p:animEffect transition="in" filter="fade">
                                      <p:cBhvr>
                                        <p:cTn id="21" dur="500"/>
                                        <p:tgtEl>
                                          <p:spTgt spid="174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415"/>
                                        </p:tgtEl>
                                        <p:attrNameLst>
                                          <p:attrName>style.visibility</p:attrName>
                                        </p:attrNameLst>
                                      </p:cBhvr>
                                      <p:to>
                                        <p:strVal val="visible"/>
                                      </p:to>
                                    </p:set>
                                    <p:anim calcmode="lin" valueType="num">
                                      <p:cBhvr>
                                        <p:cTn id="26" dur="500" fill="hold"/>
                                        <p:tgtEl>
                                          <p:spTgt spid="17415"/>
                                        </p:tgtEl>
                                        <p:attrNameLst>
                                          <p:attrName>ppt_w</p:attrName>
                                        </p:attrNameLst>
                                      </p:cBhvr>
                                      <p:tavLst>
                                        <p:tav tm="0">
                                          <p:val>
                                            <p:fltVal val="0"/>
                                          </p:val>
                                        </p:tav>
                                        <p:tav tm="100000">
                                          <p:val>
                                            <p:strVal val="#ppt_w"/>
                                          </p:val>
                                        </p:tav>
                                      </p:tavLst>
                                    </p:anim>
                                    <p:anim calcmode="lin" valueType="num">
                                      <p:cBhvr>
                                        <p:cTn id="27" dur="500" fill="hold"/>
                                        <p:tgtEl>
                                          <p:spTgt spid="17415"/>
                                        </p:tgtEl>
                                        <p:attrNameLst>
                                          <p:attrName>ppt_h</p:attrName>
                                        </p:attrNameLst>
                                      </p:cBhvr>
                                      <p:tavLst>
                                        <p:tav tm="0">
                                          <p:val>
                                            <p:fltVal val="0"/>
                                          </p:val>
                                        </p:tav>
                                        <p:tav tm="100000">
                                          <p:val>
                                            <p:strVal val="#ppt_h"/>
                                          </p:val>
                                        </p:tav>
                                      </p:tavLst>
                                    </p:anim>
                                    <p:animEffect transition="in" filter="fade">
                                      <p:cBhvr>
                                        <p:cTn id="28"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日期序列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日常生活中，处理含有时间序列的数据是必不可少的。</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提供了一套日期函数可以帮助我们划分日期区间、对时序</a:t>
            </a:r>
            <a:r>
              <a:rPr lang="zh-CN" altLang="en-US" sz="1600" smtClean="0">
                <a:solidFill>
                  <a:schemeClr val="accent5">
                    <a:lumMod val="75000"/>
                  </a:schemeClr>
                </a:solidFill>
                <a:latin typeface="微软雅黑" pitchFamily="34" charset="-122"/>
                <a:ea typeface="微软雅黑" pitchFamily="34" charset="-122"/>
              </a:rPr>
              <a:t>数据分频重采样以及日期的</a:t>
            </a:r>
            <a:r>
              <a:rPr lang="zh-CN" altLang="en-US" sz="1600">
                <a:solidFill>
                  <a:schemeClr val="accent5">
                    <a:lumMod val="75000"/>
                  </a:schemeClr>
                </a:solidFill>
                <a:latin typeface="微软雅黑" pitchFamily="34" charset="-122"/>
                <a:ea typeface="微软雅黑" pitchFamily="34" charset="-122"/>
              </a:rPr>
              <a:t>算术</a:t>
            </a:r>
            <a:r>
              <a:rPr lang="zh-CN" altLang="en-US" sz="1600" smtClean="0">
                <a:solidFill>
                  <a:schemeClr val="accent5">
                    <a:lumMod val="75000"/>
                  </a:schemeClr>
                </a:solidFill>
                <a:latin typeface="微软雅黑" pitchFamily="34" charset="-122"/>
                <a:ea typeface="微软雅黑" pitchFamily="34" charset="-122"/>
              </a:rPr>
              <a:t>运算</a:t>
            </a:r>
            <a:r>
              <a:rPr lang="zh-CN" altLang="en-US" sz="1600">
                <a:solidFill>
                  <a:schemeClr val="accent5">
                    <a:lumMod val="75000"/>
                  </a:schemeClr>
                </a:solidFill>
                <a:latin typeface="微软雅黑" pitchFamily="34" charset="-122"/>
                <a:ea typeface="微软雅黑" pitchFamily="34" charset="-122"/>
              </a:rPr>
              <a:t>等功能</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下面通过实例来了解日期序列函数的相关用法：</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6" y="2792037"/>
            <a:ext cx="3214694" cy="245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792037"/>
            <a:ext cx="3456384" cy="341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500" fill="hold"/>
                                        <p:tgtEl>
                                          <p:spTgt spid="1027"/>
                                        </p:tgtEl>
                                        <p:attrNameLst>
                                          <p:attrName>ppt_w</p:attrName>
                                        </p:attrNameLst>
                                      </p:cBhvr>
                                      <p:tavLst>
                                        <p:tav tm="0">
                                          <p:val>
                                            <p:fltVal val="0"/>
                                          </p:val>
                                        </p:tav>
                                        <p:tav tm="100000">
                                          <p:val>
                                            <p:strVal val="#ppt_w"/>
                                          </p:val>
                                        </p:tav>
                                      </p:tavLst>
                                    </p:anim>
                                    <p:anim calcmode="lin" valueType="num">
                                      <p:cBhvr>
                                        <p:cTn id="23" dur="500" fill="hold"/>
                                        <p:tgtEl>
                                          <p:spTgt spid="1027"/>
                                        </p:tgtEl>
                                        <p:attrNameLst>
                                          <p:attrName>ppt_h</p:attrName>
                                        </p:attrNameLst>
                                      </p:cBhvr>
                                      <p:tavLst>
                                        <p:tav tm="0">
                                          <p:val>
                                            <p:fltVal val="0"/>
                                          </p:val>
                                        </p:tav>
                                        <p:tav tm="100000">
                                          <p:val>
                                            <p:strVal val="#ppt_h"/>
                                          </p:val>
                                        </p:tav>
                                      </p:tavLst>
                                    </p:anim>
                                    <p:animEffect transition="in" filter="fade">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时间差</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时间差</a:t>
            </a:r>
            <a:r>
              <a:rPr lang="en-US" altLang="zh-CN" sz="1600">
                <a:solidFill>
                  <a:schemeClr val="accent5">
                    <a:lumMod val="75000"/>
                  </a:schemeClr>
                </a:solidFill>
                <a:latin typeface="微软雅黑" pitchFamily="34" charset="-122"/>
                <a:ea typeface="微软雅黑" pitchFamily="34" charset="-122"/>
              </a:rPr>
              <a:t>(Timedelta)</a:t>
            </a:r>
            <a:r>
              <a:rPr lang="zh-CN" altLang="en-US" sz="1600">
                <a:solidFill>
                  <a:schemeClr val="accent5">
                    <a:lumMod val="75000"/>
                  </a:schemeClr>
                </a:solidFill>
                <a:latin typeface="微软雅黑" pitchFamily="34" charset="-122"/>
                <a:ea typeface="微软雅黑" pitchFamily="34" charset="-122"/>
              </a:rPr>
              <a:t>是时间上</a:t>
            </a:r>
            <a:r>
              <a:rPr lang="zh-CN" altLang="en-US" sz="1600" smtClean="0">
                <a:solidFill>
                  <a:schemeClr val="accent5">
                    <a:lumMod val="75000"/>
                  </a:schemeClr>
                </a:solidFill>
                <a:latin typeface="微软雅黑" pitchFamily="34" charset="-122"/>
                <a:ea typeface="微软雅黑" pitchFamily="34" charset="-122"/>
              </a:rPr>
              <a:t>的间隔，可用不同</a:t>
            </a:r>
            <a:r>
              <a:rPr lang="zh-CN" altLang="en-US" sz="1600">
                <a:solidFill>
                  <a:schemeClr val="accent5">
                    <a:lumMod val="75000"/>
                  </a:schemeClr>
                </a:solidFill>
                <a:latin typeface="微软雅黑" pitchFamily="34" charset="-122"/>
                <a:ea typeface="微软雅黑" pitchFamily="34" charset="-122"/>
              </a:rPr>
              <a:t>的单位来</a:t>
            </a:r>
            <a:r>
              <a:rPr lang="zh-CN" altLang="en-US" sz="1600" smtClean="0">
                <a:solidFill>
                  <a:schemeClr val="accent5">
                    <a:lumMod val="75000"/>
                  </a:schemeClr>
                </a:solidFill>
                <a:latin typeface="微软雅黑" pitchFamily="34" charset="-122"/>
                <a:ea typeface="微软雅黑" pitchFamily="34" charset="-122"/>
              </a:rPr>
              <a:t>表示</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a:t>
            </a:r>
            <a:r>
              <a:rPr lang="zh-CN" altLang="en-US" sz="1600">
                <a:solidFill>
                  <a:schemeClr val="accent5">
                    <a:lumMod val="75000"/>
                  </a:schemeClr>
                </a:solidFill>
                <a:latin typeface="微软雅黑" pitchFamily="34" charset="-122"/>
                <a:ea typeface="微软雅黑" pitchFamily="34" charset="-122"/>
              </a:rPr>
              <a:t>：日，小时，分钟，秒。它们可以是正值，也可以是负值</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可以使用一个字符串或整数来创建</a:t>
            </a:r>
            <a:r>
              <a:rPr lang="en-US" altLang="zh-CN" sz="1600" smtClean="0">
                <a:solidFill>
                  <a:schemeClr val="accent5">
                    <a:lumMod val="75000"/>
                  </a:schemeClr>
                </a:solidFill>
                <a:latin typeface="微软雅黑" pitchFamily="34" charset="-122"/>
                <a:ea typeface="微软雅黑" pitchFamily="34" charset="-122"/>
              </a:rPr>
              <a:t>Timedelta</a:t>
            </a:r>
            <a:r>
              <a:rPr lang="zh-CN" altLang="en-US" sz="1600" smtClean="0">
                <a:solidFill>
                  <a:schemeClr val="accent5">
                    <a:lumMod val="75000"/>
                  </a:schemeClr>
                </a:solidFill>
                <a:latin typeface="微软雅黑" pitchFamily="34" charset="-122"/>
                <a:ea typeface="微软雅黑" pitchFamily="34" charset="-122"/>
              </a:rPr>
              <a:t>对象。下面通过实例演示时间差对象的创建以及时间的偏移、相加、相减操作。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3140968"/>
            <a:ext cx="3600400" cy="23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40968"/>
            <a:ext cx="2232248" cy="16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8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500" fill="hold"/>
                                        <p:tgtEl>
                                          <p:spTgt spid="2051"/>
                                        </p:tgtEl>
                                        <p:attrNameLst>
                                          <p:attrName>ppt_w</p:attrName>
                                        </p:attrNameLst>
                                      </p:cBhvr>
                                      <p:tavLst>
                                        <p:tav tm="0">
                                          <p:val>
                                            <p:fltVal val="0"/>
                                          </p:val>
                                        </p:tav>
                                        <p:tav tm="100000">
                                          <p:val>
                                            <p:strVal val="#ppt_w"/>
                                          </p:val>
                                        </p:tav>
                                      </p:tavLst>
                                    </p:anim>
                                    <p:anim calcmode="lin" valueType="num">
                                      <p:cBhvr>
                                        <p:cTn id="25" dur="500" fill="hold"/>
                                        <p:tgtEl>
                                          <p:spTgt spid="2051"/>
                                        </p:tgtEl>
                                        <p:attrNameLst>
                                          <p:attrName>ppt_h</p:attrName>
                                        </p:attrNameLst>
                                      </p:cBhvr>
                                      <p:tavLst>
                                        <p:tav tm="0">
                                          <p:val>
                                            <p:fltVal val="0"/>
                                          </p:val>
                                        </p:tav>
                                        <p:tav tm="100000">
                                          <p:val>
                                            <p:strVal val="#ppt_h"/>
                                          </p:val>
                                        </p:tav>
                                      </p:tavLst>
                                    </p:anim>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数据丢失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缺失</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在现实生活中总是一个问题</a:t>
            </a:r>
            <a:r>
              <a:rPr lang="zh-CN" altLang="en-US" sz="1600" smtClean="0">
                <a:solidFill>
                  <a:schemeClr val="accent5">
                    <a:lumMod val="75000"/>
                  </a:schemeClr>
                </a:solidFill>
                <a:latin typeface="微软雅黑" pitchFamily="34" charset="-122"/>
                <a:ea typeface="微软雅黑" pitchFamily="34" charset="-122"/>
              </a:rPr>
              <a:t>。机器学习</a:t>
            </a:r>
            <a:r>
              <a:rPr lang="zh-CN" altLang="en-US" sz="1600">
                <a:solidFill>
                  <a:schemeClr val="accent5">
                    <a:lumMod val="75000"/>
                  </a:schemeClr>
                </a:solidFill>
                <a:latin typeface="微软雅黑" pitchFamily="34" charset="-122"/>
                <a:ea typeface="微软雅黑" pitchFamily="34" charset="-122"/>
              </a:rPr>
              <a:t>和数据挖掘等领域由于数据缺失导致的数据质量差，在模型预测的准确性上面临着严重的</a:t>
            </a:r>
            <a:r>
              <a:rPr lang="zh-CN" altLang="en-US" sz="1600" smtClean="0">
                <a:solidFill>
                  <a:schemeClr val="accent5">
                    <a:lumMod val="75000"/>
                  </a:schemeClr>
                </a:solidFill>
                <a:latin typeface="微软雅黑" pitchFamily="34" charset="-122"/>
                <a:ea typeface="微软雅黑" pitchFamily="34" charset="-122"/>
              </a:rPr>
              <a:t>问题。</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下面通过代码模拟一个具有缺失值的数据框，然后看看</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提供了哪些方法来处理这些缺失值。</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37658"/>
            <a:ext cx="4208909" cy="200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437" y="3137658"/>
            <a:ext cx="2270197" cy="136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2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anim calcmode="lin" valueType="num">
                                      <p:cBhvr>
                                        <p:cTn id="29" dur="500" fill="hold"/>
                                        <p:tgtEl>
                                          <p:spTgt spid="1027"/>
                                        </p:tgtEl>
                                        <p:attrNameLst>
                                          <p:attrName>ppt_w</p:attrName>
                                        </p:attrNameLst>
                                      </p:cBhvr>
                                      <p:tavLst>
                                        <p:tav tm="0">
                                          <p:val>
                                            <p:fltVal val="0"/>
                                          </p:val>
                                        </p:tav>
                                        <p:tav tm="100000">
                                          <p:val>
                                            <p:strVal val="#ppt_w"/>
                                          </p:val>
                                        </p:tav>
                                      </p:tavLst>
                                    </p:anim>
                                    <p:anim calcmode="lin" valueType="num">
                                      <p:cBhvr>
                                        <p:cTn id="30" dur="500" fill="hold"/>
                                        <p:tgtEl>
                                          <p:spTgt spid="1027"/>
                                        </p:tgtEl>
                                        <p:attrNameLst>
                                          <p:attrName>ppt_h</p:attrName>
                                        </p:attrNameLst>
                                      </p:cBhvr>
                                      <p:tavLst>
                                        <p:tav tm="0">
                                          <p:val>
                                            <p:fltVal val="0"/>
                                          </p:val>
                                        </p:tav>
                                        <p:tav tm="100000">
                                          <p:val>
                                            <p:strVal val="#ppt_h"/>
                                          </p:val>
                                        </p:tav>
                                      </p:tavLst>
                                    </p:anim>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安装及</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开发环境配置</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缺失值检查</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a:solidFill>
                  <a:schemeClr val="accent5">
                    <a:lumMod val="75000"/>
                  </a:schemeClr>
                </a:solidFill>
                <a:latin typeface="微软雅黑" pitchFamily="34" charset="-122"/>
                <a:ea typeface="微软雅黑" pitchFamily="34" charset="-122"/>
              </a:rPr>
              <a:t>为了更容易地检测缺失值</a:t>
            </a:r>
            <a:r>
              <a:rPr lang="en-US" altLang="zh-CN" sz="160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以及跨越</a:t>
            </a:r>
            <a:r>
              <a:rPr lang="zh-CN" altLang="en-US" sz="1600" smtClean="0">
                <a:solidFill>
                  <a:schemeClr val="accent5">
                    <a:lumMod val="75000"/>
                  </a:schemeClr>
                </a:solidFill>
                <a:latin typeface="微软雅黑" pitchFamily="34" charset="-122"/>
                <a:ea typeface="微软雅黑" pitchFamily="34" charset="-122"/>
              </a:rPr>
              <a:t>不同</a:t>
            </a:r>
            <a:r>
              <a:rPr lang="en-US" altLang="zh-CN" sz="1600">
                <a:solidFill>
                  <a:schemeClr val="accent5">
                    <a:lumMod val="75000"/>
                  </a:schemeClr>
                </a:solidFill>
                <a:latin typeface="微软雅黑" pitchFamily="34" charset="-122"/>
                <a:ea typeface="微软雅黑" pitchFamily="34" charset="-122"/>
              </a:rPr>
              <a:t>dtype</a:t>
            </a:r>
            <a:r>
              <a:rPr lang="zh-CN" altLang="en-US" sz="1600" smtClean="0">
                <a:solidFill>
                  <a:schemeClr val="accent5">
                    <a:lumMod val="75000"/>
                  </a:schemeClr>
                </a:solidFill>
                <a:latin typeface="微软雅黑" pitchFamily="34" charset="-122"/>
                <a:ea typeface="微软雅黑" pitchFamily="34" charset="-122"/>
              </a:rPr>
              <a:t>的数组</a:t>
            </a:r>
            <a:r>
              <a:rPr lang="en-US" altLang="zh-CN"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Pandas</a:t>
            </a:r>
            <a:r>
              <a:rPr lang="zh-CN" altLang="en-US" sz="1600">
                <a:solidFill>
                  <a:schemeClr val="accent5">
                    <a:lumMod val="75000"/>
                  </a:schemeClr>
                </a:solidFill>
                <a:latin typeface="微软雅黑" pitchFamily="34" charset="-122"/>
                <a:ea typeface="微软雅黑" pitchFamily="34" charset="-122"/>
              </a:rPr>
              <a:t>提供了</a:t>
            </a:r>
            <a:r>
              <a:rPr lang="en-US" altLang="zh-CN" sz="1600">
                <a:solidFill>
                  <a:schemeClr val="accent5">
                    <a:lumMod val="75000"/>
                  </a:schemeClr>
                </a:solidFill>
                <a:latin typeface="微软雅黑" pitchFamily="34" charset="-122"/>
                <a:ea typeface="微软雅黑" pitchFamily="34" charset="-122"/>
              </a:rPr>
              <a:t>isnull()</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notnull()</a:t>
            </a:r>
            <a:r>
              <a:rPr lang="zh-CN" altLang="en-US" sz="1600">
                <a:solidFill>
                  <a:schemeClr val="accent5">
                    <a:lumMod val="75000"/>
                  </a:schemeClr>
                </a:solidFill>
                <a:latin typeface="微软雅黑" pitchFamily="34" charset="-122"/>
                <a:ea typeface="微软雅黑" pitchFamily="34" charset="-122"/>
              </a:rPr>
              <a:t>函数，它们也是</a:t>
            </a:r>
            <a:r>
              <a:rPr lang="en-US" altLang="zh-CN" sz="1600">
                <a:solidFill>
                  <a:schemeClr val="accent5">
                    <a:lumMod val="75000"/>
                  </a:schemeClr>
                </a:solidFill>
                <a:latin typeface="微软雅黑" pitchFamily="34" charset="-122"/>
                <a:ea typeface="微软雅黑" pitchFamily="34" charset="-122"/>
              </a:rPr>
              <a:t>Series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DataFrame</a:t>
            </a:r>
            <a:r>
              <a:rPr lang="zh-CN" altLang="en-US" sz="1600">
                <a:solidFill>
                  <a:schemeClr val="accent5">
                    <a:lumMod val="75000"/>
                  </a:schemeClr>
                </a:solidFill>
                <a:latin typeface="微软雅黑" pitchFamily="34" charset="-122"/>
                <a:ea typeface="微软雅黑" pitchFamily="34" charset="-122"/>
              </a:rPr>
              <a:t>对象的</a:t>
            </a:r>
            <a:r>
              <a:rPr lang="zh-CN" altLang="en-US" sz="1600" smtClean="0">
                <a:solidFill>
                  <a:schemeClr val="accent5">
                    <a:lumMod val="75000"/>
                  </a:schemeClr>
                </a:solidFill>
                <a:latin typeface="微软雅黑" pitchFamily="34" charset="-122"/>
                <a:ea typeface="微软雅黑" pitchFamily="34" charset="-122"/>
              </a:rPr>
              <a:t>方法。</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对于上面例子，使用</a:t>
            </a:r>
            <a:r>
              <a:rPr lang="en-US" altLang="zh-CN" sz="1600" smtClean="0">
                <a:solidFill>
                  <a:schemeClr val="accent5">
                    <a:lumMod val="75000"/>
                  </a:schemeClr>
                </a:solidFill>
                <a:latin typeface="微软雅黑" pitchFamily="34" charset="-122"/>
                <a:ea typeface="微软雅黑" pitchFamily="34" charset="-122"/>
              </a:rPr>
              <a:t>isnull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notnull</a:t>
            </a:r>
            <a:r>
              <a:rPr lang="zh-CN" altLang="en-US" sz="1600" smtClean="0">
                <a:solidFill>
                  <a:schemeClr val="accent5">
                    <a:lumMod val="75000"/>
                  </a:schemeClr>
                </a:solidFill>
                <a:latin typeface="微软雅黑" pitchFamily="34" charset="-122"/>
                <a:ea typeface="微软雅黑" pitchFamily="34" charset="-122"/>
              </a:rPr>
              <a:t>函数可以检查出数据框当中的空值和非空值。</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340" y="2924944"/>
            <a:ext cx="40005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28" y="2924944"/>
            <a:ext cx="2506556" cy="26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p:cTn id="29" dur="500" fill="hold"/>
                                        <p:tgtEl>
                                          <p:spTgt spid="2051"/>
                                        </p:tgtEl>
                                        <p:attrNameLst>
                                          <p:attrName>ppt_w</p:attrName>
                                        </p:attrNameLst>
                                      </p:cBhvr>
                                      <p:tavLst>
                                        <p:tav tm="0">
                                          <p:val>
                                            <p:fltVal val="0"/>
                                          </p:val>
                                        </p:tav>
                                        <p:tav tm="100000">
                                          <p:val>
                                            <p:strVal val="#ppt_w"/>
                                          </p:val>
                                        </p:tav>
                                      </p:tavLst>
                                    </p:anim>
                                    <p:anim calcmode="lin" valueType="num">
                                      <p:cBhvr>
                                        <p:cTn id="30" dur="500" fill="hold"/>
                                        <p:tgtEl>
                                          <p:spTgt spid="2051"/>
                                        </p:tgtEl>
                                        <p:attrNameLst>
                                          <p:attrName>ppt_h</p:attrName>
                                        </p:attrNameLst>
                                      </p:cBhvr>
                                      <p:tavLst>
                                        <p:tav tm="0">
                                          <p:val>
                                            <p:fltVal val="0"/>
                                          </p:val>
                                        </p:tav>
                                        <p:tav tm="100000">
                                          <p:val>
                                            <p:strVal val="#ppt_h"/>
                                          </p:val>
                                        </p:tav>
                                      </p:tavLst>
                                    </p:anim>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找到数据的缺失情况后，接下来要考虑的是用什么方式处理这些缺失使其对分析结果影响最小。一般处理的方式有：直接删除法、标量填充法、相邻</a:t>
            </a:r>
            <a:r>
              <a:rPr lang="zh-CN" altLang="en-US" sz="1600">
                <a:solidFill>
                  <a:schemeClr val="accent5">
                    <a:lumMod val="75000"/>
                  </a:schemeClr>
                </a:solidFill>
                <a:latin typeface="微软雅黑" pitchFamily="34" charset="-122"/>
                <a:ea typeface="微软雅黑" pitchFamily="34" charset="-122"/>
              </a:rPr>
              <a:t>前后</a:t>
            </a:r>
            <a:r>
              <a:rPr lang="zh-CN" altLang="en-US" sz="1600" smtClean="0">
                <a:solidFill>
                  <a:schemeClr val="accent5">
                    <a:lumMod val="75000"/>
                  </a:schemeClr>
                </a:solidFill>
                <a:latin typeface="微软雅黑" pitchFamily="34" charset="-122"/>
                <a:ea typeface="微软雅黑" pitchFamily="34" charset="-122"/>
              </a:rPr>
              <a:t>行填充法、通用替换法等。</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4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Pandas </a:t>
            </a:r>
            <a:r>
              <a:rPr lang="zh-CN" altLang="en-US" b="1" smtClean="0">
                <a:solidFill>
                  <a:schemeClr val="accent5">
                    <a:lumMod val="50000"/>
                  </a:schemeClr>
                </a:solidFill>
                <a:latin typeface="微软雅黑" pitchFamily="34" charset="-122"/>
                <a:ea typeface="微软雅黑" pitchFamily="34" charset="-122"/>
              </a:rPr>
              <a:t>缺失数据处理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下面用实例来解说这些处理方式。</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999600"/>
            <a:ext cx="4536504" cy="22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99600"/>
            <a:ext cx="3096344" cy="34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03558"/>
            <a:ext cx="3331096" cy="219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0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课程介绍</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本节课开始我们将</a:t>
            </a:r>
            <a:r>
              <a:rPr lang="zh-CN" altLang="en-US" sz="1600">
                <a:solidFill>
                  <a:schemeClr val="accent5">
                    <a:lumMod val="75000"/>
                  </a:schemeClr>
                </a:solidFill>
                <a:latin typeface="微软雅黑" pitchFamily="34" charset="-122"/>
                <a:ea typeface="微软雅黑" pitchFamily="34" charset="-122"/>
              </a:rPr>
              <a:t>基于</a:t>
            </a:r>
            <a:r>
              <a:rPr lang="zh-CN" altLang="en-US" sz="1600" smtClean="0">
                <a:solidFill>
                  <a:schemeClr val="accent5">
                    <a:lumMod val="75000"/>
                  </a:schemeClr>
                </a:solidFill>
                <a:latin typeface="微软雅黑" pitchFamily="34" charset="-122"/>
                <a:ea typeface="微软雅黑" pitchFamily="34" charset="-122"/>
              </a:rPr>
              <a:t>统计学</a:t>
            </a:r>
            <a:r>
              <a:rPr lang="zh-CN" altLang="en-US" sz="1600">
                <a:solidFill>
                  <a:schemeClr val="accent5">
                    <a:lumMod val="75000"/>
                  </a:schemeClr>
                </a:solidFill>
                <a:latin typeface="微软雅黑" pitchFamily="34" charset="-122"/>
                <a:ea typeface="微软雅黑" pitchFamily="34" charset="-122"/>
              </a:rPr>
              <a:t>和</a:t>
            </a:r>
            <a:r>
              <a:rPr lang="zh-CN" altLang="en-US" sz="1600" smtClean="0">
                <a:solidFill>
                  <a:schemeClr val="accent5">
                    <a:lumMod val="75000"/>
                  </a:schemeClr>
                </a:solidFill>
                <a:latin typeface="微软雅黑" pitchFamily="34" charset="-122"/>
                <a:ea typeface="微软雅黑" pitchFamily="34" charset="-122"/>
              </a:rPr>
              <a:t>线性代数的理论，根据实际使用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Pandas</a:t>
            </a:r>
            <a:r>
              <a:rPr lang="zh-CN" altLang="en-US" sz="1600" smtClean="0">
                <a:solidFill>
                  <a:schemeClr val="accent5">
                    <a:lumMod val="75000"/>
                  </a:schemeClr>
                </a:solidFill>
                <a:latin typeface="微软雅黑" pitchFamily="34" charset="-122"/>
                <a:ea typeface="微软雅黑" pitchFamily="34" charset="-122"/>
              </a:rPr>
              <a:t>等</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库进行探索性数据分析，包括描述性统计运算、线性代数运算、寻找特征值和特征向量、</a:t>
            </a:r>
            <a:r>
              <a:rPr lang="zh-CN" altLang="en-US" sz="1600" smtClean="0">
                <a:solidFill>
                  <a:schemeClr val="accent5">
                    <a:lumMod val="75000"/>
                  </a:schemeClr>
                </a:solidFill>
                <a:latin typeface="微软雅黑" pitchFamily="34" charset="-122"/>
                <a:ea typeface="微软雅黑" pitchFamily="34" charset="-122"/>
              </a:rPr>
              <a:t>随机数</a:t>
            </a:r>
            <a:r>
              <a:rPr lang="zh-CN" altLang="en-US" sz="1600">
                <a:solidFill>
                  <a:schemeClr val="accent5">
                    <a:lumMod val="75000"/>
                  </a:schemeClr>
                </a:solidFill>
                <a:latin typeface="微软雅黑" pitchFamily="34" charset="-122"/>
                <a:ea typeface="微软雅黑" pitchFamily="34" charset="-122"/>
              </a:rPr>
              <a:t>生成</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掩码式</a:t>
            </a:r>
            <a:r>
              <a:rPr lang="zh-CN" altLang="en-US" sz="1600" smtClean="0">
                <a:solidFill>
                  <a:schemeClr val="accent5">
                    <a:lumMod val="75000"/>
                  </a:schemeClr>
                </a:solidFill>
                <a:latin typeface="微软雅黑" pitchFamily="34" charset="-122"/>
                <a:ea typeface="微软雅黑" pitchFamily="34" charset="-122"/>
              </a:rPr>
              <a:t>数组。</a:t>
            </a:r>
          </a:p>
        </p:txBody>
      </p:sp>
    </p:spTree>
    <p:extLst>
      <p:ext uri="{BB962C8B-B14F-4D97-AF65-F5344CB8AC3E}">
        <p14:creationId xmlns:p14="http://schemas.microsoft.com/office/powerpoint/2010/main" val="2035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利用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处理简单的描述性统计运算</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进行线性代数运算</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利用</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寻找特征值和特征向量</a:t>
            </a: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随机数</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创建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掩码式数组（</a:t>
            </a:r>
            <a:r>
              <a:rPr lang="en-US" altLang="zh-CN" sz="1600">
                <a:solidFill>
                  <a:schemeClr val="accent5">
                    <a:lumMod val="75000"/>
                  </a:schemeClr>
                </a:solidFill>
                <a:latin typeface="微软雅黑" pitchFamily="34" charset="-122"/>
                <a:ea typeface="微软雅黑" pitchFamily="34" charset="-122"/>
              </a:rPr>
              <a:t>Masked arrays</a:t>
            </a:r>
            <a:r>
              <a:rPr lang="zh-CN" altLang="en-US" sz="1600">
                <a:solidFill>
                  <a:schemeClr val="accent5">
                    <a:lumMod val="75000"/>
                  </a:schemeClr>
                </a:solidFill>
                <a:latin typeface="微软雅黑" pitchFamily="34" charset="-122"/>
                <a:ea typeface="微软雅黑" pitchFamily="34" charset="-122"/>
              </a:rPr>
              <a:t>）</a:t>
            </a:r>
            <a:endParaRPr lang="zh-CN" altLang="en-US"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87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进行简单的描述性统计计算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对美国夏威夷大气</a:t>
            </a:r>
            <a:r>
              <a:rPr lang="zh-CN" altLang="en-US" sz="1600">
                <a:solidFill>
                  <a:schemeClr val="accent5">
                    <a:lumMod val="75000"/>
                  </a:schemeClr>
                </a:solidFill>
                <a:latin typeface="微软雅黑" pitchFamily="34" charset="-122"/>
                <a:ea typeface="微软雅黑" pitchFamily="34" charset="-122"/>
              </a:rPr>
              <a:t>二氧化碳值</a:t>
            </a:r>
            <a:r>
              <a:rPr lang="zh-CN" altLang="en-US" sz="1600" smtClean="0">
                <a:solidFill>
                  <a:schemeClr val="accent5">
                    <a:lumMod val="75000"/>
                  </a:schemeClr>
                </a:solidFill>
                <a:latin typeface="微软雅黑" pitchFamily="34" charset="-122"/>
                <a:ea typeface="微软雅黑" pitchFamily="34" charset="-122"/>
              </a:rPr>
              <a:t>的进行描述性统计，计算二氧化碳的平均值、中位数、最大最小值以及标准差。</a:t>
            </a:r>
            <a:endParaRPr lang="en-US" altLang="zh-CN" sz="1600" smtClean="0">
              <a:solidFill>
                <a:schemeClr val="accent5">
                  <a:lumMod val="75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这里使用到的数据集来自美国夏威夷莫纳罗亚天文台观测到的大气二氧化碳数据。</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scipy</a:t>
            </a:r>
            <a:r>
              <a:rPr lang="zh-CN" altLang="en-US" sz="1600" smtClean="0">
                <a:solidFill>
                  <a:schemeClr val="accent5">
                    <a:lumMod val="75000"/>
                  </a:schemeClr>
                </a:solidFill>
                <a:latin typeface="微软雅黑" pitchFamily="34" charset="-122"/>
                <a:ea typeface="微软雅黑" pitchFamily="34" charset="-122"/>
              </a:rPr>
              <a:t>库都提供了相应的函数或方法实现。（具体代码实现在下一页）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022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进行简单的描述性统计</a:t>
            </a:r>
            <a:r>
              <a:rPr lang="zh-CN" altLang="en-US" b="1" smtClean="0">
                <a:solidFill>
                  <a:schemeClr val="accent5">
                    <a:lumMod val="50000"/>
                  </a:schemeClr>
                </a:solidFill>
                <a:latin typeface="微软雅黑" pitchFamily="34" charset="-122"/>
                <a:ea typeface="微软雅黑" pitchFamily="34" charset="-122"/>
              </a:rPr>
              <a:t>计算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案例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772816"/>
            <a:ext cx="5959339"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12976"/>
            <a:ext cx="3333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en-US" altLang="zh-CN" sz="1600">
                <a:solidFill>
                  <a:schemeClr val="accent5">
                    <a:lumMod val="75000"/>
                  </a:schemeClr>
                </a:solidFill>
                <a:latin typeface="微软雅黑" pitchFamily="34" charset="-122"/>
                <a:ea typeface="微软雅黑" pitchFamily="34" charset="-122"/>
              </a:rPr>
              <a:t>NumPy </a:t>
            </a:r>
            <a:r>
              <a:rPr lang="zh-CN" altLang="en-US" sz="1600">
                <a:solidFill>
                  <a:schemeClr val="accent5">
                    <a:lumMod val="75000"/>
                  </a:schemeClr>
                </a:solidFill>
                <a:latin typeface="微软雅黑" pitchFamily="34" charset="-122"/>
                <a:ea typeface="微软雅黑" pitchFamily="34" charset="-122"/>
              </a:rPr>
              <a:t>提供了线性代数函数库 </a:t>
            </a:r>
            <a:r>
              <a:rPr lang="en-US" altLang="zh-CN" sz="1600">
                <a:solidFill>
                  <a:schemeClr val="accent5">
                    <a:lumMod val="75000"/>
                  </a:schemeClr>
                </a:solidFill>
                <a:latin typeface="微软雅黑" pitchFamily="34" charset="-122"/>
                <a:ea typeface="微软雅黑" pitchFamily="34" charset="-122"/>
              </a:rPr>
              <a:t>linalg</a:t>
            </a:r>
            <a:r>
              <a:rPr lang="zh-CN" altLang="en-US" sz="1600">
                <a:solidFill>
                  <a:schemeClr val="accent5">
                    <a:lumMod val="75000"/>
                  </a:schemeClr>
                </a:solidFill>
                <a:latin typeface="微软雅黑" pitchFamily="34" charset="-122"/>
                <a:ea typeface="微软雅黑" pitchFamily="34" charset="-122"/>
              </a:rPr>
              <a:t>，该库包含了线性代数所需的所有</a:t>
            </a:r>
            <a:r>
              <a:rPr lang="zh-CN" altLang="en-US" sz="1600" smtClean="0">
                <a:solidFill>
                  <a:schemeClr val="accent5">
                    <a:lumMod val="75000"/>
                  </a:schemeClr>
                </a:solidFill>
                <a:latin typeface="微软雅黑" pitchFamily="34" charset="-122"/>
                <a:ea typeface="微软雅黑" pitchFamily="34" charset="-122"/>
              </a:rPr>
              <a:t>功能</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595" y="2122909"/>
            <a:ext cx="4070809" cy="27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下面通过实例来演示这些函数的使用。</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68" y="1957796"/>
            <a:ext cx="6799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646331"/>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矩阵求逆实例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87" y="1844824"/>
            <a:ext cx="6121425" cy="269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8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解线性方程组实例</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这里介绍一下</a:t>
            </a:r>
            <a:r>
              <a:rPr lang="en-US" altLang="zh-CN" sz="1600" smtClean="0">
                <a:solidFill>
                  <a:schemeClr val="accent5">
                    <a:lumMod val="75000"/>
                  </a:schemeClr>
                </a:solidFill>
                <a:latin typeface="微软雅黑" pitchFamily="34" charset="-122"/>
                <a:ea typeface="微软雅黑" pitchFamily="34" charset="-122"/>
              </a:rPr>
              <a:t>solve</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子例程求解</a:t>
            </a:r>
            <a:r>
              <a:rPr lang="zh-CN" altLang="en-US" sz="1600">
                <a:solidFill>
                  <a:schemeClr val="accent5">
                    <a:lumMod val="75000"/>
                  </a:schemeClr>
                </a:solidFill>
                <a:latin typeface="微软雅黑" pitchFamily="34" charset="-122"/>
                <a:ea typeface="微软雅黑" pitchFamily="34" charset="-122"/>
              </a:rPr>
              <a:t>类似</a:t>
            </a:r>
            <a:r>
              <a:rPr lang="en-US" altLang="zh-CN" sz="1600">
                <a:solidFill>
                  <a:schemeClr val="accent5">
                    <a:lumMod val="75000"/>
                  </a:schemeClr>
                </a:solidFill>
                <a:latin typeface="微软雅黑" pitchFamily="34" charset="-122"/>
                <a:ea typeface="微软雅黑" pitchFamily="34" charset="-122"/>
              </a:rPr>
              <a:t>Ax = b</a:t>
            </a:r>
            <a:r>
              <a:rPr lang="zh-CN" altLang="en-US" sz="1600">
                <a:solidFill>
                  <a:schemeClr val="accent5">
                    <a:lumMod val="75000"/>
                  </a:schemeClr>
                </a:solidFill>
                <a:latin typeface="微软雅黑" pitchFamily="34" charset="-122"/>
                <a:ea typeface="微软雅黑" pitchFamily="34" charset="-122"/>
              </a:rPr>
              <a:t>这种形式的线性方程组，其中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是一个矩阵，</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是一维或者二维数组，而</a:t>
            </a:r>
            <a:r>
              <a:rPr lang="en-US" altLang="zh-CN" sz="160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是未知量</a:t>
            </a:r>
            <a:r>
              <a:rPr lang="zh-CN" altLang="en-US" sz="1600" smtClean="0">
                <a:solidFill>
                  <a:schemeClr val="accent5">
                    <a:lumMod val="75000"/>
                  </a:schemeClr>
                </a:solidFill>
                <a:latin typeface="微软雅黑" pitchFamily="34" charset="-122"/>
                <a:ea typeface="微软雅黑" pitchFamily="34" charset="-122"/>
              </a:rPr>
              <a:t>。随后我们使用</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来验算求解结果。</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1" y="2733428"/>
            <a:ext cx="4666878" cy="351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利用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进行线性代数</a:t>
            </a:r>
            <a:r>
              <a:rPr lang="zh-CN" altLang="en-US" b="1" smtClean="0">
                <a:solidFill>
                  <a:schemeClr val="accent5">
                    <a:lumMod val="50000"/>
                  </a:schemeClr>
                </a:solidFill>
                <a:latin typeface="微软雅黑" pitchFamily="34" charset="-122"/>
                <a:ea typeface="微软雅黑" pitchFamily="34" charset="-122"/>
              </a:rPr>
              <a:t>运算</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解线性方程组</a:t>
            </a:r>
            <a:r>
              <a:rPr lang="zh-CN" altLang="en-US" b="1" smtClean="0">
                <a:solidFill>
                  <a:schemeClr val="accent5">
                    <a:lumMod val="50000"/>
                  </a:schemeClr>
                </a:solidFill>
                <a:latin typeface="微软雅黑" pitchFamily="34" charset="-122"/>
                <a:ea typeface="微软雅黑" pitchFamily="34" charset="-122"/>
              </a:rPr>
              <a:t>实例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32" y="1988840"/>
            <a:ext cx="2487935" cy="193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7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a:t>
            </a:r>
            <a:r>
              <a:rPr lang="zh-CN" altLang="en-US" b="1" smtClean="0">
                <a:solidFill>
                  <a:schemeClr val="accent5">
                    <a:lumMod val="50000"/>
                  </a:schemeClr>
                </a:solidFill>
                <a:latin typeface="微软雅黑" pitchFamily="34" charset="-122"/>
                <a:ea typeface="微软雅黑" pitchFamily="34" charset="-122"/>
              </a:rPr>
              <a:t>特征向量</a:t>
            </a:r>
            <a:endParaRPr lang="en-US" altLang="zh-CN" b="1" smtClean="0">
              <a:solidFill>
                <a:schemeClr val="accent5">
                  <a:lumMod val="50000"/>
                </a:schemeClr>
              </a:solidFill>
              <a:latin typeface="微软雅黑" pitchFamily="34" charset="-122"/>
              <a:ea typeface="微软雅黑" pitchFamily="34" charset="-122"/>
            </a:endParaRPr>
          </a:p>
          <a:p>
            <a:pPr indent="403225">
              <a:lnSpc>
                <a:spcPct val="150000"/>
              </a:lnSpc>
            </a:pPr>
            <a:r>
              <a:rPr lang="zh-CN" altLang="en-US" sz="1600" smtClean="0">
                <a:solidFill>
                  <a:schemeClr val="accent5">
                    <a:lumMod val="75000"/>
                  </a:schemeClr>
                </a:solidFill>
                <a:latin typeface="微软雅黑" pitchFamily="34" charset="-122"/>
                <a:ea typeface="微软雅黑" pitchFamily="34" charset="-122"/>
              </a:rPr>
              <a:t>特征值是方程式</a:t>
            </a:r>
            <a:r>
              <a:rPr lang="en-US" altLang="zh-CN" sz="1600" smtClean="0">
                <a:solidFill>
                  <a:schemeClr val="accent5">
                    <a:lumMod val="75000"/>
                  </a:schemeClr>
                </a:solidFill>
                <a:latin typeface="微软雅黑" pitchFamily="34" charset="-122"/>
                <a:ea typeface="微软雅黑" pitchFamily="34" charset="-122"/>
              </a:rPr>
              <a:t>`Ax = ax`</a:t>
            </a:r>
            <a:r>
              <a:rPr lang="zh-CN" altLang="en-US" sz="1600" smtClean="0">
                <a:solidFill>
                  <a:schemeClr val="accent5">
                    <a:lumMod val="75000"/>
                  </a:schemeClr>
                </a:solidFill>
                <a:latin typeface="微软雅黑" pitchFamily="34" charset="-122"/>
                <a:ea typeface="微软雅黑" pitchFamily="34" charset="-122"/>
              </a:rPr>
              <a:t>的标量解（</a:t>
            </a:r>
            <a:r>
              <a:rPr lang="en-US" altLang="zh-CN" sz="1600" smtClean="0">
                <a:solidFill>
                  <a:schemeClr val="accent5">
                    <a:lumMod val="75000"/>
                  </a:schemeClr>
                </a:solidFill>
                <a:latin typeface="微软雅黑" pitchFamily="34" charset="-122"/>
                <a:ea typeface="微软雅黑" pitchFamily="34" charset="-122"/>
              </a:rPr>
              <a:t>scalar solutions</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A</a:t>
            </a:r>
            <a:r>
              <a:rPr lang="zh-CN" altLang="en-US" sz="1600" smtClean="0">
                <a:solidFill>
                  <a:schemeClr val="accent5">
                    <a:lumMod val="75000"/>
                  </a:schemeClr>
                </a:solidFill>
                <a:latin typeface="微软雅黑" pitchFamily="34" charset="-122"/>
                <a:ea typeface="微软雅黑" pitchFamily="34" charset="-122"/>
              </a:rPr>
              <a:t>是一个二维矩阵，而</a:t>
            </a:r>
            <a:r>
              <a:rPr lang="en-US" altLang="zh-CN" sz="1600" smtClean="0">
                <a:solidFill>
                  <a:schemeClr val="accent5">
                    <a:lumMod val="75000"/>
                  </a:schemeClr>
                </a:solidFill>
                <a:latin typeface="微软雅黑" pitchFamily="34" charset="-122"/>
                <a:ea typeface="微软雅黑" pitchFamily="34" charset="-122"/>
              </a:rPr>
              <a:t>x</a:t>
            </a:r>
            <a:r>
              <a:rPr lang="zh-CN" altLang="en-US" sz="1600">
                <a:solidFill>
                  <a:schemeClr val="accent5">
                    <a:lumMod val="75000"/>
                  </a:schemeClr>
                </a:solidFill>
                <a:latin typeface="微软雅黑" pitchFamily="34" charset="-122"/>
                <a:ea typeface="微软雅黑" pitchFamily="34" charset="-122"/>
              </a:rPr>
              <a:t>是一维向量。特征向量实际上就是表示特征值的向量</a:t>
            </a:r>
            <a:r>
              <a:rPr lang="zh-CN" altLang="en-US" sz="1600" smtClean="0">
                <a:solidFill>
                  <a:schemeClr val="accent5">
                    <a:lumMod val="75000"/>
                  </a:schemeClr>
                </a:solidFill>
                <a:latin typeface="微软雅黑" pitchFamily="34" charset="-122"/>
                <a:ea typeface="微软雅黑" pitchFamily="34" charset="-122"/>
              </a:rPr>
              <a:t>。我们</a:t>
            </a:r>
            <a:r>
              <a:rPr lang="zh-CN" altLang="en-US" sz="1600">
                <a:solidFill>
                  <a:schemeClr val="accent5">
                    <a:lumMod val="75000"/>
                  </a:schemeClr>
                </a:solidFill>
                <a:latin typeface="微软雅黑" pitchFamily="34" charset="-122"/>
                <a:ea typeface="微软雅黑" pitchFamily="34" charset="-122"/>
              </a:rPr>
              <a:t>可以用子程序包</a:t>
            </a:r>
            <a:r>
              <a:rPr lang="en-US" altLang="zh-CN" sz="1600">
                <a:solidFill>
                  <a:schemeClr val="accent5">
                    <a:lumMod val="75000"/>
                  </a:schemeClr>
                </a:solidFill>
                <a:latin typeface="微软雅黑" pitchFamily="34" charset="-122"/>
                <a:ea typeface="微软雅黑" pitchFamily="34" charset="-122"/>
              </a:rPr>
              <a:t>numpy.linalg</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eigvals()</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eig</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两个函数</a:t>
            </a:r>
            <a:r>
              <a:rPr lang="zh-CN" altLang="en-US" sz="1600">
                <a:solidFill>
                  <a:schemeClr val="accent5">
                    <a:lumMod val="75000"/>
                  </a:schemeClr>
                </a:solidFill>
                <a:latin typeface="微软雅黑" pitchFamily="34" charset="-122"/>
                <a:ea typeface="微软雅黑" pitchFamily="34" charset="-122"/>
              </a:rPr>
              <a:t>来获得矩阵的特征值和特征向量，同时通过</a:t>
            </a:r>
            <a:r>
              <a:rPr lang="en-US" altLang="zh-CN" sz="1600">
                <a:solidFill>
                  <a:schemeClr val="accent5">
                    <a:lumMod val="75000"/>
                  </a:schemeClr>
                </a:solidFill>
                <a:latin typeface="微软雅黑" pitchFamily="34" charset="-122"/>
                <a:ea typeface="微软雅黑" pitchFamily="34" charset="-122"/>
              </a:rPr>
              <a:t>dot()</a:t>
            </a:r>
            <a:r>
              <a:rPr lang="zh-CN" altLang="en-US" sz="1600">
                <a:solidFill>
                  <a:schemeClr val="accent5">
                    <a:lumMod val="75000"/>
                  </a:schemeClr>
                </a:solidFill>
                <a:latin typeface="微软雅黑" pitchFamily="34" charset="-122"/>
                <a:ea typeface="微软雅黑" pitchFamily="34" charset="-122"/>
              </a:rPr>
              <a:t>函数来验算结果</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94" y="3139253"/>
            <a:ext cx="6498213" cy="32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9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计算特征值和特征向量</a:t>
            </a:r>
            <a:endParaRPr lang="en-US" altLang="zh-CN" b="1">
              <a:solidFill>
                <a:schemeClr val="accent5">
                  <a:lumMod val="50000"/>
                </a:schemeClr>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649" y="2034463"/>
            <a:ext cx="3498701" cy="30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5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a:solidFill>
                  <a:schemeClr val="accent5">
                    <a:lumMod val="50000"/>
                  </a:schemeClr>
                </a:solidFill>
                <a:latin typeface="微软雅黑" pitchFamily="34" charset="-122"/>
                <a:ea typeface="微软雅黑" pitchFamily="34" charset="-122"/>
              </a:rPr>
              <a:t>随机数</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随机数常用</a:t>
            </a:r>
            <a:r>
              <a:rPr lang="zh-CN" altLang="en-US" sz="1600">
                <a:solidFill>
                  <a:schemeClr val="accent5">
                    <a:lumMod val="75000"/>
                  </a:schemeClr>
                </a:solidFill>
                <a:latin typeface="微软雅黑" pitchFamily="34" charset="-122"/>
                <a:ea typeface="微软雅黑" pitchFamily="34" charset="-122"/>
              </a:rPr>
              <a:t>于蒙特卡罗法、随机积分等</a:t>
            </a:r>
            <a:r>
              <a:rPr lang="zh-CN" altLang="en-US" sz="1600" smtClean="0">
                <a:solidFill>
                  <a:schemeClr val="accent5">
                    <a:lumMod val="75000"/>
                  </a:schemeClr>
                </a:solidFill>
                <a:latin typeface="微软雅黑" pitchFamily="34" charset="-122"/>
                <a:ea typeface="微软雅黑" pitchFamily="34" charset="-122"/>
              </a:rPr>
              <a:t>方面。实际生活中，要进行</a:t>
            </a:r>
            <a:r>
              <a:rPr lang="zh-CN" altLang="en-US" sz="1600">
                <a:solidFill>
                  <a:schemeClr val="accent5">
                    <a:lumMod val="75000"/>
                  </a:schemeClr>
                </a:solidFill>
                <a:latin typeface="微软雅黑" pitchFamily="34" charset="-122"/>
                <a:ea typeface="微软雅黑" pitchFamily="34" charset="-122"/>
              </a:rPr>
              <a:t>高精度的</a:t>
            </a:r>
            <a:r>
              <a:rPr lang="zh-CN" altLang="en-US" sz="1600" smtClean="0">
                <a:solidFill>
                  <a:schemeClr val="accent5">
                    <a:lumMod val="75000"/>
                  </a:schemeClr>
                </a:solidFill>
                <a:latin typeface="微软雅黑" pitchFamily="34" charset="-122"/>
                <a:ea typeface="微软雅黑" pitchFamily="34" charset="-122"/>
              </a:rPr>
              <a:t>模拟实验时常也需要制造一系列的伪随机数。</a:t>
            </a:r>
            <a:r>
              <a:rPr lang="zh-CN" altLang="en-US" sz="1600">
                <a:solidFill>
                  <a:schemeClr val="accent5">
                    <a:lumMod val="75000"/>
                  </a:schemeClr>
                </a:solidFill>
                <a:latin typeface="微软雅黑" pitchFamily="34" charset="-122"/>
                <a:ea typeface="微软雅黑" pitchFamily="34" charset="-122"/>
              </a:rPr>
              <a:t>对于</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，与随机数有关的函数都在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子程序包</a:t>
            </a:r>
            <a:r>
              <a:rPr lang="zh-CN" altLang="en-US" sz="1600" smtClean="0">
                <a:solidFill>
                  <a:schemeClr val="accent5">
                    <a:lumMod val="75000"/>
                  </a:schemeClr>
                </a:solidFill>
                <a:latin typeface="微软雅黑" pitchFamily="34" charset="-122"/>
                <a:ea typeface="微软雅黑" pitchFamily="34" charset="-122"/>
              </a:rPr>
              <a:t>中，其</a:t>
            </a:r>
            <a:r>
              <a:rPr lang="zh-CN" altLang="en-US" sz="1600">
                <a:solidFill>
                  <a:schemeClr val="accent5">
                    <a:lumMod val="75000"/>
                  </a:schemeClr>
                </a:solidFill>
                <a:latin typeface="微软雅黑" pitchFamily="34" charset="-122"/>
                <a:ea typeface="微软雅黑" pitchFamily="34" charset="-122"/>
              </a:rPr>
              <a:t>核心的随机数发生器是基于梅森旋转</a:t>
            </a:r>
            <a:r>
              <a:rPr lang="zh-CN" altLang="en-US" sz="1600" smtClean="0">
                <a:solidFill>
                  <a:schemeClr val="accent5">
                    <a:lumMod val="75000"/>
                  </a:schemeClr>
                </a:solidFill>
                <a:latin typeface="微软雅黑" pitchFamily="34" charset="-122"/>
                <a:ea typeface="微软雅黑" pitchFamily="34" charset="-122"/>
              </a:rPr>
              <a:t>算法。</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与</a:t>
            </a:r>
            <a:r>
              <a:rPr lang="en-US" altLang="zh-CN" sz="1600" smtClean="0">
                <a:solidFill>
                  <a:schemeClr val="accent5">
                    <a:lumMod val="75000"/>
                  </a:schemeClr>
                </a:solidFill>
                <a:latin typeface="微软雅黑" pitchFamily="34" charset="-122"/>
                <a:ea typeface="微软雅黑" pitchFamily="34" charset="-122"/>
              </a:rPr>
              <a:t>R</a:t>
            </a:r>
            <a:r>
              <a:rPr lang="zh-CN" altLang="en-US" sz="1600" smtClean="0">
                <a:solidFill>
                  <a:schemeClr val="accent5">
                    <a:lumMod val="75000"/>
                  </a:schemeClr>
                </a:solidFill>
                <a:latin typeface="微软雅黑" pitchFamily="34" charset="-122"/>
                <a:ea typeface="微软雅黑" pitchFamily="34" charset="-122"/>
              </a:rPr>
              <a:t>类似，我们通过一个分布函数就可得到我们想要的连续分布或离散分布的随机数。离散分布</a:t>
            </a:r>
            <a:r>
              <a:rPr lang="zh-CN" altLang="en-US" sz="1600">
                <a:solidFill>
                  <a:schemeClr val="accent5">
                    <a:lumMod val="75000"/>
                  </a:schemeClr>
                </a:solidFill>
                <a:latin typeface="微软雅黑" pitchFamily="34" charset="-122"/>
                <a:ea typeface="微软雅黑" pitchFamily="34" charset="-122"/>
              </a:rPr>
              <a:t>包括几何分布、超几何分布和二项式分布。连续分布包括正态分布和对数正态分布。</a:t>
            </a:r>
          </a:p>
        </p:txBody>
      </p:sp>
    </p:spTree>
    <p:extLst>
      <p:ext uri="{BB962C8B-B14F-4D97-AF65-F5344CB8AC3E}">
        <p14:creationId xmlns:p14="http://schemas.microsoft.com/office/powerpoint/2010/main" val="10706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用二项式分布进行</a:t>
            </a:r>
            <a:r>
              <a:rPr lang="zh-CN" altLang="en-US" b="1" smtClean="0">
                <a:solidFill>
                  <a:schemeClr val="accent5">
                    <a:lumMod val="50000"/>
                  </a:schemeClr>
                </a:solidFill>
                <a:latin typeface="微软雅黑" pitchFamily="34" charset="-122"/>
                <a:ea typeface="微软雅黑" pitchFamily="34" charset="-122"/>
              </a:rPr>
              <a:t>博弈示例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案例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一次抛</a:t>
            </a:r>
            <a:r>
              <a:rPr lang="en-US" altLang="zh-CN" sz="1600" smtClean="0">
                <a:solidFill>
                  <a:schemeClr val="accent5">
                    <a:lumMod val="75000"/>
                  </a:schemeClr>
                </a:solidFill>
                <a:latin typeface="微软雅黑" pitchFamily="34" charset="-122"/>
                <a:ea typeface="微软雅黑" pitchFamily="34" charset="-122"/>
              </a:rPr>
              <a:t>9</a:t>
            </a:r>
            <a:r>
              <a:rPr lang="zh-CN" altLang="en-US" sz="1600">
                <a:solidFill>
                  <a:schemeClr val="accent5">
                    <a:lumMod val="75000"/>
                  </a:schemeClr>
                </a:solidFill>
                <a:latin typeface="微软雅黑" pitchFamily="34" charset="-122"/>
                <a:ea typeface="微软雅黑" pitchFamily="34" charset="-122"/>
              </a:rPr>
              <a:t>枚</a:t>
            </a:r>
            <a:r>
              <a:rPr lang="zh-CN" altLang="en-US" sz="1600" smtClean="0">
                <a:solidFill>
                  <a:schemeClr val="accent5">
                    <a:lumMod val="75000"/>
                  </a:schemeClr>
                </a:solidFill>
                <a:latin typeface="微软雅黑" pitchFamily="34" charset="-122"/>
                <a:ea typeface="微软雅黑" pitchFamily="34" charset="-122"/>
              </a:rPr>
              <a:t>硬币</a:t>
            </a:r>
            <a:r>
              <a:rPr lang="zh-CN" altLang="en-US"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如果</a:t>
            </a:r>
            <a:r>
              <a:rPr lang="zh-CN" altLang="en-US" sz="1600">
                <a:solidFill>
                  <a:schemeClr val="accent5">
                    <a:lumMod val="75000"/>
                  </a:schemeClr>
                </a:solidFill>
                <a:latin typeface="微软雅黑" pitchFamily="34" charset="-122"/>
                <a:ea typeface="微软雅黑" pitchFamily="34" charset="-122"/>
              </a:rPr>
              <a:t>人头朝上的硬币少于</a:t>
            </a:r>
            <a:r>
              <a:rPr lang="en-US" altLang="zh-CN" sz="1600">
                <a:solidFill>
                  <a:schemeClr val="accent5">
                    <a:lumMod val="75000"/>
                  </a:schemeClr>
                </a:solidFill>
                <a:latin typeface="微软雅黑" pitchFamily="34" charset="-122"/>
                <a:ea typeface="微软雅黑" pitchFamily="34" charset="-122"/>
              </a:rPr>
              <a:t>5</a:t>
            </a:r>
            <a:r>
              <a:rPr lang="zh-CN" altLang="en-US" sz="1600" smtClean="0">
                <a:solidFill>
                  <a:schemeClr val="accent5">
                    <a:lumMod val="75000"/>
                  </a:schemeClr>
                </a:solidFill>
                <a:latin typeface="微软雅黑" pitchFamily="34" charset="-122"/>
                <a:ea typeface="微软雅黑" pitchFamily="34" charset="-122"/>
              </a:rPr>
              <a:t>枚将得一分，否则扣一分。现假设</a:t>
            </a:r>
            <a:r>
              <a:rPr lang="zh-CN" altLang="en-US" sz="1600">
                <a:solidFill>
                  <a:schemeClr val="accent5">
                    <a:lumMod val="75000"/>
                  </a:schemeClr>
                </a:solidFill>
                <a:latin typeface="微软雅黑" pitchFamily="34" charset="-122"/>
                <a:ea typeface="微软雅黑" pitchFamily="34" charset="-122"/>
              </a:rPr>
              <a:t>我们手上有</a:t>
            </a:r>
            <a:r>
              <a:rPr lang="en-US" altLang="zh-CN" sz="1600" smtClean="0">
                <a:solidFill>
                  <a:schemeClr val="accent5">
                    <a:lumMod val="75000"/>
                  </a:schemeClr>
                </a:solidFill>
                <a:latin typeface="微软雅黑" pitchFamily="34" charset="-122"/>
                <a:ea typeface="微软雅黑" pitchFamily="34" charset="-122"/>
              </a:rPr>
              <a:t>1000</a:t>
            </a:r>
            <a:r>
              <a:rPr lang="zh-CN" altLang="en-US" sz="1600" smtClean="0">
                <a:solidFill>
                  <a:schemeClr val="accent5">
                    <a:lumMod val="75000"/>
                  </a:schemeClr>
                </a:solidFill>
                <a:latin typeface="微软雅黑" pitchFamily="34" charset="-122"/>
                <a:ea typeface="微软雅黑" pitchFamily="34" charset="-122"/>
              </a:rPr>
              <a:t>分作为</a:t>
            </a:r>
            <a:r>
              <a:rPr lang="zh-CN" altLang="en-US" sz="1600">
                <a:solidFill>
                  <a:schemeClr val="accent5">
                    <a:lumMod val="75000"/>
                  </a:schemeClr>
                </a:solidFill>
                <a:latin typeface="微软雅黑" pitchFamily="34" charset="-122"/>
                <a:ea typeface="微软雅黑" pitchFamily="34" charset="-122"/>
              </a:rPr>
              <a:t>初始备资</a:t>
            </a:r>
            <a:r>
              <a:rPr lang="zh-CN" altLang="en-US" sz="1600" smtClean="0">
                <a:solidFill>
                  <a:schemeClr val="accent5">
                    <a:lumMod val="75000"/>
                  </a:schemeClr>
                </a:solidFill>
                <a:latin typeface="微软雅黑" pitchFamily="34" charset="-122"/>
                <a:ea typeface="微软雅黑" pitchFamily="34" charset="-122"/>
              </a:rPr>
              <a:t>。使用</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模块提供的</a:t>
            </a:r>
            <a:r>
              <a:rPr lang="en-US" altLang="zh-CN" sz="1600">
                <a:solidFill>
                  <a:schemeClr val="accent5">
                    <a:lumMod val="75000"/>
                  </a:schemeClr>
                </a:solidFill>
                <a:latin typeface="微软雅黑" pitchFamily="34" charset="-122"/>
                <a:ea typeface="微软雅黑" pitchFamily="34" charset="-122"/>
              </a:rPr>
              <a:t>binomial()</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10000</a:t>
            </a:r>
            <a:r>
              <a:rPr lang="zh-CN" altLang="en-US" sz="1600" smtClean="0">
                <a:solidFill>
                  <a:schemeClr val="accent5">
                    <a:lumMod val="75000"/>
                  </a:schemeClr>
                </a:solidFill>
                <a:latin typeface="微软雅黑" pitchFamily="34" charset="-122"/>
                <a:ea typeface="微软雅黑" pitchFamily="34" charset="-122"/>
              </a:rPr>
              <a:t>次模拟。</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5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用二项式分布进行博弈示例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65" y="2082172"/>
            <a:ext cx="4186671" cy="355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920" y="1597064"/>
            <a:ext cx="5068161" cy="45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45"/>
                                        </p:tgtEl>
                                      </p:cBhvr>
                                    </p:animEffect>
                                    <p:set>
                                      <p:cBhvr>
                                        <p:cTn id="14" dur="1" fill="hold">
                                          <p:stCondLst>
                                            <p:cond delay="499"/>
                                          </p:stCondLst>
                                        </p:cTn>
                                        <p:tgtEl>
                                          <p:spTgt spid="10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正态分布采样示例</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连续分布</a:t>
            </a:r>
            <a:r>
              <a:rPr lang="zh-CN" altLang="en-US" sz="1600">
                <a:solidFill>
                  <a:schemeClr val="accent5">
                    <a:lumMod val="75000"/>
                  </a:schemeClr>
                </a:solidFill>
                <a:latin typeface="微软雅黑" pitchFamily="34" charset="-122"/>
                <a:ea typeface="微软雅黑" pitchFamily="34" charset="-122"/>
              </a:rPr>
              <a:t>是通过概率密度函数（</a:t>
            </a:r>
            <a:r>
              <a:rPr lang="en-US" altLang="zh-CN" sz="1600">
                <a:solidFill>
                  <a:schemeClr val="accent5">
                    <a:lumMod val="75000"/>
                  </a:schemeClr>
                </a:solidFill>
                <a:latin typeface="微软雅黑" pitchFamily="34" charset="-122"/>
                <a:ea typeface="微软雅黑" pitchFamily="34" charset="-122"/>
              </a:rPr>
              <a:t>PDF</a:t>
            </a:r>
            <a:r>
              <a:rPr lang="zh-CN" altLang="en-US" sz="1600">
                <a:solidFill>
                  <a:schemeClr val="accent5">
                    <a:lumMod val="75000"/>
                  </a:schemeClr>
                </a:solidFill>
                <a:latin typeface="微软雅黑" pitchFamily="34" charset="-122"/>
                <a:ea typeface="微软雅黑" pitchFamily="34" charset="-122"/>
              </a:rPr>
              <a:t>）进行建模的。在特定区间发生某事件的可能性可以通过概率密度函数的积分运算求出。</a:t>
            </a:r>
            <a:r>
              <a:rPr lang="en-US" altLang="zh-CN" sz="1600">
                <a:solidFill>
                  <a:schemeClr val="accent5">
                    <a:lumMod val="75000"/>
                  </a:schemeClr>
                </a:solidFill>
                <a:latin typeface="微软雅黑" pitchFamily="34" charset="-122"/>
                <a:ea typeface="微软雅黑" pitchFamily="34" charset="-122"/>
              </a:rPr>
              <a:t>NumPy</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random</a:t>
            </a:r>
            <a:r>
              <a:rPr lang="zh-CN" altLang="en-US" sz="1600">
                <a:solidFill>
                  <a:schemeClr val="accent5">
                    <a:lumMod val="75000"/>
                  </a:schemeClr>
                </a:solidFill>
                <a:latin typeface="微软雅黑" pitchFamily="34" charset="-122"/>
                <a:ea typeface="微软雅黑" pitchFamily="34" charset="-122"/>
              </a:rPr>
              <a:t>模块提供了许多表示连续分布的函数，如</a:t>
            </a:r>
            <a:r>
              <a:rPr lang="en-US" altLang="zh-CN" sz="1600">
                <a:solidFill>
                  <a:schemeClr val="accent5">
                    <a:lumMod val="75000"/>
                  </a:schemeClr>
                </a:solidFill>
                <a:latin typeface="微软雅黑" pitchFamily="34" charset="-122"/>
                <a:ea typeface="微软雅黑" pitchFamily="34" charset="-122"/>
              </a:rPr>
              <a:t>beta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exponential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gamma</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gumbel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laplace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logistic</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multivariate_normal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noncentral_chisquare</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noncentral_f</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normal</a:t>
            </a:r>
            <a:r>
              <a:rPr lang="zh-CN" altLang="en-US" sz="1600">
                <a:solidFill>
                  <a:schemeClr val="accent5">
                    <a:lumMod val="75000"/>
                  </a:schemeClr>
                </a:solidFill>
                <a:latin typeface="微软雅黑" pitchFamily="34" charset="-122"/>
                <a:ea typeface="微软雅黑" pitchFamily="34" charset="-122"/>
              </a:rPr>
              <a:t>等</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下面通过</a:t>
            </a:r>
            <a:r>
              <a:rPr lang="en-US" altLang="zh-CN" sz="1600" smtClean="0">
                <a:solidFill>
                  <a:schemeClr val="accent5">
                    <a:lumMod val="75000"/>
                  </a:schemeClr>
                </a:solidFill>
                <a:latin typeface="微软雅黑" pitchFamily="34" charset="-122"/>
                <a:ea typeface="微软雅黑" pitchFamily="34" charset="-122"/>
              </a:rPr>
              <a:t>normal</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函数演示正态分布随机</a:t>
            </a:r>
            <a:r>
              <a:rPr lang="zh-CN" altLang="en-US" sz="1600">
                <a:solidFill>
                  <a:schemeClr val="accent5">
                    <a:lumMod val="75000"/>
                  </a:schemeClr>
                </a:solidFill>
                <a:latin typeface="微软雅黑" pitchFamily="34" charset="-122"/>
                <a:ea typeface="微软雅黑" pitchFamily="34" charset="-122"/>
              </a:rPr>
              <a:t>产生的数值的钟形曲线和</a:t>
            </a:r>
            <a:r>
              <a:rPr lang="zh-CN" altLang="en-US" sz="1600" smtClean="0">
                <a:solidFill>
                  <a:schemeClr val="accent5">
                    <a:lumMod val="75000"/>
                  </a:schemeClr>
                </a:solidFill>
                <a:latin typeface="微软雅黑" pitchFamily="34" charset="-122"/>
                <a:ea typeface="微软雅黑" pitchFamily="34" charset="-122"/>
              </a:rPr>
              <a:t>条形图。</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247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正态分布采样</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30" y="1925294"/>
            <a:ext cx="8049741" cy="297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850770"/>
            <a:ext cx="4019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290"/>
                                        </p:tgtEl>
                                      </p:cBhvr>
                                    </p:animEffect>
                                    <p:set>
                                      <p:cBhvr>
                                        <p:cTn id="14" dur="1" fill="hold">
                                          <p:stCondLst>
                                            <p:cond delay="499"/>
                                          </p:stCondLst>
                                        </p:cTn>
                                        <p:tgtEl>
                                          <p:spTgt spid="122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indent="403225" latinLnBrk="0">
              <a:lnSpc>
                <a:spcPct val="150000"/>
              </a:lnSpc>
            </a:pPr>
            <a:r>
              <a:rPr lang="zh-CN" altLang="en-US" sz="1600">
                <a:solidFill>
                  <a:schemeClr val="accent5">
                    <a:lumMod val="75000"/>
                  </a:schemeClr>
                </a:solidFill>
                <a:latin typeface="微软雅黑" pitchFamily="34" charset="-122"/>
                <a:ea typeface="微软雅黑" pitchFamily="34" charset="-122"/>
              </a:rPr>
              <a:t>正态分布被广泛用于科学和统计学领域，按照中心极限定理，随着独立观测的随机样本数量的增加，它们会趋向呈正态分布</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403225"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本节将用到</a:t>
            </a:r>
            <a:r>
              <a:rPr lang="en-US" altLang="zh-CN" sz="1600">
                <a:solidFill>
                  <a:schemeClr val="accent5">
                    <a:lumMod val="75000"/>
                  </a:schemeClr>
                </a:solidFill>
                <a:latin typeface="微软雅黑" pitchFamily="34" charset="-122"/>
                <a:ea typeface="微软雅黑" pitchFamily="34" charset="-122"/>
              </a:rPr>
              <a:t>scipy.stats</a:t>
            </a:r>
            <a:r>
              <a:rPr lang="zh-CN" altLang="en-US" sz="1600" smtClean="0">
                <a:solidFill>
                  <a:schemeClr val="accent5">
                    <a:lumMod val="75000"/>
                  </a:schemeClr>
                </a:solidFill>
                <a:latin typeface="微软雅黑" pitchFamily="34" charset="-122"/>
                <a:ea typeface="微软雅黑" pitchFamily="34" charset="-122"/>
              </a:rPr>
              <a:t>程序包和夏皮罗</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威尔克检验法进行正态检验，样本是取自</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网站的流感趋势数据。因为数据集中存在缺失值，因此需预先进行清洗。</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50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24" y="1844824"/>
            <a:ext cx="7536550" cy="376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86" y="2276872"/>
            <a:ext cx="7476827" cy="152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8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Effect transition="in" filter="fade">
                                      <p:cBhvr>
                                        <p:cTn id="9" dur="500"/>
                                        <p:tgtEl>
                                          <p:spTgt spid="133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316"/>
                                        </p:tgtEl>
                                      </p:cBhvr>
                                    </p:animEffect>
                                    <p:set>
                                      <p:cBhvr>
                                        <p:cTn id="14" dur="1" fill="hold">
                                          <p:stCondLst>
                                            <p:cond delay="499"/>
                                          </p:stCondLst>
                                        </p:cTn>
                                        <p:tgtEl>
                                          <p:spTgt spid="133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p:cTn id="19" dur="500" fill="hold"/>
                                        <p:tgtEl>
                                          <p:spTgt spid="13315"/>
                                        </p:tgtEl>
                                        <p:attrNameLst>
                                          <p:attrName>ppt_w</p:attrName>
                                        </p:attrNameLst>
                                      </p:cBhvr>
                                      <p:tavLst>
                                        <p:tav tm="0">
                                          <p:val>
                                            <p:fltVal val="0"/>
                                          </p:val>
                                        </p:tav>
                                        <p:tav tm="100000">
                                          <p:val>
                                            <p:strVal val="#ppt_w"/>
                                          </p:val>
                                        </p:tav>
                                      </p:tavLst>
                                    </p:anim>
                                    <p:anim calcmode="lin" valueType="num">
                                      <p:cBhvr>
                                        <p:cTn id="20" dur="500" fill="hold"/>
                                        <p:tgtEl>
                                          <p:spTgt spid="13315"/>
                                        </p:tgtEl>
                                        <p:attrNameLst>
                                          <p:attrName>ppt_h</p:attrName>
                                        </p:attrNameLst>
                                      </p:cBhvr>
                                      <p:tavLst>
                                        <p:tav tm="0">
                                          <p:val>
                                            <p:fltVal val="0"/>
                                          </p:val>
                                        </p:tav>
                                        <p:tav tm="100000">
                                          <p:val>
                                            <p:strVal val="#ppt_h"/>
                                          </p:val>
                                        </p:tav>
                                      </p:tavLst>
                                    </p:anim>
                                    <p:animEffect transition="in" filter="fade">
                                      <p:cBhvr>
                                        <p:cTn id="2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用</a:t>
            </a:r>
            <a:r>
              <a:rPr lang="en-US" altLang="zh-CN" b="1">
                <a:solidFill>
                  <a:schemeClr val="accent5">
                    <a:lumMod val="50000"/>
                  </a:schemeClr>
                </a:solidFill>
                <a:latin typeface="微软雅黑" pitchFamily="34" charset="-122"/>
                <a:ea typeface="微软雅黑" pitchFamily="34" charset="-122"/>
              </a:rPr>
              <a:t>SciPy</a:t>
            </a:r>
            <a:r>
              <a:rPr lang="zh-CN" altLang="en-US" b="1">
                <a:solidFill>
                  <a:schemeClr val="accent5">
                    <a:lumMod val="50000"/>
                  </a:schemeClr>
                </a:solidFill>
                <a:latin typeface="微软雅黑" pitchFamily="34" charset="-122"/>
                <a:ea typeface="微软雅黑" pitchFamily="34" charset="-122"/>
              </a:rPr>
              <a:t>进行正态</a:t>
            </a:r>
            <a:r>
              <a:rPr lang="zh-CN" altLang="en-US" b="1" smtClean="0">
                <a:solidFill>
                  <a:schemeClr val="accent5">
                    <a:lumMod val="50000"/>
                  </a:schemeClr>
                </a:solidFill>
                <a:latin typeface="微软雅黑" pitchFamily="34" charset="-122"/>
                <a:ea typeface="微软雅黑" pitchFamily="34" charset="-122"/>
              </a:rPr>
              <a:t>检验</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a:solidFill>
                  <a:srgbClr val="4BACC6">
                    <a:lumMod val="75000"/>
                  </a:srgbClr>
                </a:solidFill>
                <a:latin typeface="微软雅黑" pitchFamily="34" charset="-122"/>
                <a:ea typeface="微软雅黑" pitchFamily="34" charset="-122"/>
              </a:rPr>
              <a:t>SciPy</a:t>
            </a:r>
            <a:r>
              <a:rPr lang="zh-CN" altLang="en-US" sz="1600">
                <a:solidFill>
                  <a:srgbClr val="4BACC6">
                    <a:lumMod val="75000"/>
                  </a:srgbClr>
                </a:solidFill>
                <a:latin typeface="微软雅黑" pitchFamily="34" charset="-122"/>
                <a:ea typeface="微软雅黑" pitchFamily="34" charset="-122"/>
              </a:rPr>
              <a:t>的</a:t>
            </a:r>
            <a:r>
              <a:rPr lang="en-US" altLang="zh-CN" sz="1600">
                <a:solidFill>
                  <a:srgbClr val="4BACC6">
                    <a:lumMod val="75000"/>
                  </a:srgbClr>
                </a:solidFill>
                <a:latin typeface="微软雅黑" pitchFamily="34" charset="-122"/>
                <a:ea typeface="微软雅黑" pitchFamily="34" charset="-122"/>
              </a:rPr>
              <a:t>normaltest()</a:t>
            </a:r>
            <a:r>
              <a:rPr lang="zh-CN" altLang="en-US" sz="1600">
                <a:solidFill>
                  <a:srgbClr val="4BACC6">
                    <a:lumMod val="75000"/>
                  </a:srgbClr>
                </a:solidFill>
                <a:latin typeface="微软雅黑" pitchFamily="34" charset="-122"/>
                <a:ea typeface="微软雅黑" pitchFamily="34" charset="-122"/>
              </a:rPr>
              <a:t>函数还实现了</a:t>
            </a:r>
            <a:r>
              <a:rPr lang="en-US" altLang="zh-CN" sz="1600">
                <a:solidFill>
                  <a:srgbClr val="4BACC6">
                    <a:lumMod val="75000"/>
                  </a:srgbClr>
                </a:solidFill>
                <a:latin typeface="微软雅黑" pitchFamily="34" charset="-122"/>
                <a:ea typeface="微软雅黑" pitchFamily="34" charset="-122"/>
              </a:rPr>
              <a:t>D’Agostino</a:t>
            </a:r>
            <a:r>
              <a:rPr lang="zh-CN" altLang="en-US" sz="1600">
                <a:solidFill>
                  <a:srgbClr val="4BACC6">
                    <a:lumMod val="75000"/>
                  </a:srgbClr>
                </a:solidFill>
                <a:latin typeface="微软雅黑" pitchFamily="34" charset="-122"/>
                <a:ea typeface="微软雅黑" pitchFamily="34" charset="-122"/>
              </a:rPr>
              <a:t>检验和</a:t>
            </a:r>
            <a:r>
              <a:rPr lang="en-US" altLang="zh-CN" sz="1600">
                <a:solidFill>
                  <a:srgbClr val="4BACC6">
                    <a:lumMod val="75000"/>
                  </a:srgbClr>
                </a:solidFill>
                <a:latin typeface="微软雅黑" pitchFamily="34" charset="-122"/>
                <a:ea typeface="微软雅黑" pitchFamily="34" charset="-122"/>
              </a:rPr>
              <a:t>Pearson</a:t>
            </a:r>
            <a:r>
              <a:rPr lang="zh-CN" altLang="en-US" sz="1600">
                <a:solidFill>
                  <a:srgbClr val="4BACC6">
                    <a:lumMod val="75000"/>
                  </a:srgbClr>
                </a:solidFill>
                <a:latin typeface="微软雅黑" pitchFamily="34" charset="-122"/>
                <a:ea typeface="微软雅黑" pitchFamily="34" charset="-122"/>
              </a:rPr>
              <a:t>检验功能。该函数返回的元组和</a:t>
            </a:r>
            <a:r>
              <a:rPr lang="en-US" altLang="zh-CN" sz="1600">
                <a:solidFill>
                  <a:srgbClr val="4BACC6">
                    <a:lumMod val="75000"/>
                  </a:srgbClr>
                </a:solidFill>
                <a:latin typeface="微软雅黑" pitchFamily="34" charset="-122"/>
                <a:ea typeface="微软雅黑" pitchFamily="34" charset="-122"/>
              </a:rPr>
              <a:t>shapiro()</a:t>
            </a:r>
            <a:r>
              <a:rPr lang="zh-CN" altLang="en-US" sz="1600">
                <a:solidFill>
                  <a:srgbClr val="4BACC6">
                    <a:lumMod val="75000"/>
                  </a:srgbClr>
                </a:solidFill>
                <a:latin typeface="微软雅黑" pitchFamily="34" charset="-122"/>
                <a:ea typeface="微软雅黑" pitchFamily="34" charset="-122"/>
              </a:rPr>
              <a:t>函数一样，也包括一个统计量和</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值。这里的</a:t>
            </a:r>
            <a:r>
              <a:rPr lang="en-US" altLang="zh-CN" sz="1600">
                <a:solidFill>
                  <a:srgbClr val="4BACC6">
                    <a:lumMod val="75000"/>
                  </a:srgbClr>
                </a:solidFill>
                <a:latin typeface="微软雅黑" pitchFamily="34" charset="-122"/>
                <a:ea typeface="微软雅黑" pitchFamily="34" charset="-122"/>
              </a:rPr>
              <a:t>p</a:t>
            </a:r>
            <a:r>
              <a:rPr lang="zh-CN" altLang="en-US" sz="1600">
                <a:solidFill>
                  <a:srgbClr val="4BACC6">
                    <a:lumMod val="75000"/>
                  </a:srgbClr>
                </a:solidFill>
                <a:latin typeface="微软雅黑" pitchFamily="34" charset="-122"/>
                <a:ea typeface="微软雅黑" pitchFamily="34" charset="-122"/>
              </a:rPr>
              <a:t>值是双边卡方概率（</a:t>
            </a:r>
            <a:r>
              <a:rPr lang="en-US" altLang="zh-CN" sz="1600">
                <a:solidFill>
                  <a:srgbClr val="4BACC6">
                    <a:lumMod val="75000"/>
                  </a:srgbClr>
                </a:solidFill>
                <a:latin typeface="微软雅黑" pitchFamily="34" charset="-122"/>
                <a:ea typeface="微软雅黑" pitchFamily="34" charset="-122"/>
              </a:rPr>
              <a:t>two-sided Chi-squared probability</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卡</a:t>
            </a:r>
            <a:r>
              <a:rPr lang="zh-CN" altLang="en-US" sz="1600">
                <a:solidFill>
                  <a:srgbClr val="4BACC6">
                    <a:lumMod val="75000"/>
                  </a:srgbClr>
                </a:solidFill>
                <a:latin typeface="微软雅黑" pitchFamily="34" charset="-122"/>
                <a:ea typeface="微软雅黑" pitchFamily="34" charset="-122"/>
              </a:rPr>
              <a:t>方分布是另一种著名的分布，这种检验本身基于偏度和峰度检验的</a:t>
            </a:r>
            <a:r>
              <a:rPr lang="en-US" altLang="zh-CN" sz="1600">
                <a:solidFill>
                  <a:srgbClr val="4BACC6">
                    <a:lumMod val="75000"/>
                  </a:srgbClr>
                </a:solidFill>
                <a:latin typeface="微软雅黑" pitchFamily="34" charset="-122"/>
                <a:ea typeface="微软雅黑" pitchFamily="34" charset="-122"/>
              </a:rPr>
              <a:t>z</a:t>
            </a:r>
            <a:r>
              <a:rPr lang="zh-CN" altLang="en-US" sz="1600">
                <a:solidFill>
                  <a:srgbClr val="4BACC6">
                    <a:lumMod val="75000"/>
                  </a:srgbClr>
                </a:solidFill>
                <a:latin typeface="微软雅黑" pitchFamily="34" charset="-122"/>
                <a:ea typeface="微软雅黑" pitchFamily="34" charset="-122"/>
              </a:rPr>
              <a:t>分数。偏度系数用来表示分布的对称程度。因为正态分布是对称的，所以偏度系数为零。峰度系数描述的是分布的形状（尖峰、肥尾）。这种正态分布的峰度系数为</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，超额峰度的系数为</a:t>
            </a:r>
            <a:r>
              <a:rPr lang="en-US" altLang="zh-CN" sz="1600" smtClean="0">
                <a:solidFill>
                  <a:srgbClr val="4BACC6">
                    <a:lumMod val="75000"/>
                  </a:srgbClr>
                </a:solidFill>
                <a:latin typeface="微软雅黑" pitchFamily="34" charset="-122"/>
                <a:ea typeface="微软雅黑" pitchFamily="34" charset="-122"/>
              </a:rPr>
              <a:t>0</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4732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a:t>
            </a:r>
            <a:r>
              <a:rPr lang="zh-CN" altLang="en-US" sz="1600" smtClean="0">
                <a:solidFill>
                  <a:srgbClr val="4BACC6">
                    <a:lumMod val="75000"/>
                  </a:srgbClr>
                </a:solidFill>
                <a:latin typeface="微软雅黑" pitchFamily="34" charset="-122"/>
                <a:ea typeface="微软雅黑" pitchFamily="34" charset="-122"/>
              </a:rPr>
              <a:t>原始数据集凌乱且</a:t>
            </a:r>
            <a:r>
              <a:rPr lang="zh-CN" altLang="en-US" sz="1600">
                <a:solidFill>
                  <a:srgbClr val="4BACC6">
                    <a:lumMod val="75000"/>
                  </a:srgbClr>
                </a:solidFill>
                <a:latin typeface="微软雅黑" pitchFamily="34" charset="-122"/>
                <a:ea typeface="微软雅黑" pitchFamily="34" charset="-122"/>
              </a:rPr>
              <a:t>含有空白项或者无法处理的字符时</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掩码</a:t>
            </a:r>
            <a:r>
              <a:rPr lang="zh-CN" altLang="en-US" sz="1600" smtClean="0">
                <a:solidFill>
                  <a:srgbClr val="4BACC6">
                    <a:lumMod val="75000"/>
                  </a:srgbClr>
                </a:solidFill>
                <a:latin typeface="微软雅黑" pitchFamily="34" charset="-122"/>
                <a:ea typeface="微软雅黑" pitchFamily="34" charset="-122"/>
              </a:rPr>
              <a:t>数组可以</a:t>
            </a:r>
            <a:r>
              <a:rPr lang="zh-CN" altLang="en-US" sz="1600">
                <a:solidFill>
                  <a:srgbClr val="4BACC6">
                    <a:lumMod val="75000"/>
                  </a:srgbClr>
                </a:solidFill>
                <a:latin typeface="微软雅黑" pitchFamily="34" charset="-122"/>
                <a:ea typeface="微软雅黑" pitchFamily="34" charset="-122"/>
              </a:rPr>
              <a:t>方便的处理缺失值或者被污染的值。</a:t>
            </a:r>
            <a:r>
              <a:rPr lang="en-US" altLang="zh-CN" sz="1600" smtClean="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子程序包提供的掩码式数组隶属于</a:t>
            </a:r>
            <a:r>
              <a:rPr lang="en-US" altLang="zh-CN" sz="1600">
                <a:solidFill>
                  <a:srgbClr val="4BACC6">
                    <a:lumMod val="75000"/>
                  </a:srgbClr>
                </a:solidFill>
                <a:latin typeface="微软雅黑" pitchFamily="34" charset="-122"/>
                <a:ea typeface="微软雅黑" pitchFamily="34" charset="-122"/>
              </a:rPr>
              <a:t>ndarray</a:t>
            </a:r>
            <a:r>
              <a:rPr lang="zh-CN" altLang="en-US" sz="1600">
                <a:solidFill>
                  <a:srgbClr val="4BACC6">
                    <a:lumMod val="75000"/>
                  </a:srgbClr>
                </a:solidFill>
                <a:latin typeface="微软雅黑" pitchFamily="34" charset="-122"/>
                <a:ea typeface="微软雅黑" pitchFamily="34" charset="-122"/>
              </a:rPr>
              <a:t>，带有一个掩码</a:t>
            </a:r>
            <a:r>
              <a:rPr lang="zh-CN" altLang="en-US" sz="1600" smtClean="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163" y="2869625"/>
            <a:ext cx="460967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所谓掩码，就是掩盖的意思。上述代码中，掩藏了数组的前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个元素，形成了一个新的掩码数组</a:t>
            </a:r>
            <a:r>
              <a:rPr lang="zh-CN" altLang="en-US" sz="1600" smtClean="0">
                <a:solidFill>
                  <a:srgbClr val="4BACC6">
                    <a:lumMod val="75000"/>
                  </a:srgbClr>
                </a:solidFill>
                <a:latin typeface="微软雅黑" pitchFamily="34" charset="-122"/>
                <a:ea typeface="微软雅黑" pitchFamily="34" charset="-122"/>
              </a:rPr>
              <a:t>，其中被</a:t>
            </a:r>
            <a:r>
              <a:rPr lang="zh-CN" altLang="en-US" sz="1600">
                <a:solidFill>
                  <a:srgbClr val="4BACC6">
                    <a:lumMod val="75000"/>
                  </a:srgbClr>
                </a:solidFill>
                <a:latin typeface="微软雅黑" pitchFamily="34" charset="-122"/>
                <a:ea typeface="微软雅黑" pitchFamily="34" charset="-122"/>
              </a:rPr>
              <a:t>掩藏的前</a:t>
            </a:r>
            <a:r>
              <a:rPr lang="en-US" altLang="zh-CN" sz="1600">
                <a:solidFill>
                  <a:srgbClr val="4BACC6">
                    <a:lumMod val="75000"/>
                  </a:srgbClr>
                </a:solidFill>
                <a:latin typeface="微软雅黑" pitchFamily="34" charset="-122"/>
                <a:ea typeface="微软雅黑" pitchFamily="34" charset="-122"/>
              </a:rPr>
              <a:t>3</a:t>
            </a:r>
            <a:r>
              <a:rPr lang="zh-CN" altLang="en-US" sz="1600">
                <a:solidFill>
                  <a:srgbClr val="4BACC6">
                    <a:lumMod val="75000"/>
                  </a:srgbClr>
                </a:solidFill>
                <a:latin typeface="微软雅黑" pitchFamily="34" charset="-122"/>
                <a:ea typeface="微软雅黑" pitchFamily="34" charset="-122"/>
              </a:rPr>
              <a:t>位用短横杠</a:t>
            </a:r>
            <a:r>
              <a:rPr lang="zh-CN" altLang="en-US" sz="1600" smtClean="0">
                <a:solidFill>
                  <a:srgbClr val="4BACC6">
                    <a:lumMod val="75000"/>
                  </a:srgbClr>
                </a:solidFill>
                <a:latin typeface="微软雅黑" pitchFamily="34" charset="-122"/>
                <a:ea typeface="微软雅黑" pitchFamily="34" charset="-122"/>
              </a:rPr>
              <a:t>表示。对</a:t>
            </a:r>
            <a:r>
              <a:rPr lang="zh-CN" altLang="en-US" sz="1600">
                <a:solidFill>
                  <a:srgbClr val="4BACC6">
                    <a:lumMod val="75000"/>
                  </a:srgbClr>
                </a:solidFill>
                <a:latin typeface="微软雅黑" pitchFamily="34" charset="-122"/>
                <a:ea typeface="微软雅黑" pitchFamily="34" charset="-122"/>
              </a:rPr>
              <a:t>原始数组和对应的掩码数组同时求</a:t>
            </a:r>
            <a:r>
              <a:rPr lang="zh-CN" altLang="en-US" sz="1600" smtClean="0">
                <a:solidFill>
                  <a:srgbClr val="4BACC6">
                    <a:lumMod val="75000"/>
                  </a:srgbClr>
                </a:solidFill>
                <a:latin typeface="微软雅黑" pitchFamily="34" charset="-122"/>
                <a:ea typeface="微软雅黑" pitchFamily="34" charset="-122"/>
              </a:rPr>
              <a:t>最小值时，发现只有</a:t>
            </a:r>
            <a:r>
              <a:rPr lang="zh-CN" altLang="en-US" sz="1600">
                <a:solidFill>
                  <a:srgbClr val="4BACC6">
                    <a:lumMod val="75000"/>
                  </a:srgbClr>
                </a:solidFill>
                <a:latin typeface="微软雅黑" pitchFamily="34" charset="-122"/>
                <a:ea typeface="微软雅黑" pitchFamily="34" charset="-122"/>
              </a:rPr>
              <a:t>未被掩藏的元素参与了计算</a:t>
            </a:r>
            <a:r>
              <a:rPr lang="zh-CN" altLang="en-US" sz="1600" smtClean="0">
                <a:solidFill>
                  <a:srgbClr val="4BACC6">
                    <a:lumMod val="75000"/>
                  </a:srgbClr>
                </a:solidFill>
                <a:latin typeface="微软雅黑" pitchFamily="34" charset="-122"/>
                <a:ea typeface="微软雅黑" pitchFamily="34" charset="-122"/>
              </a:rPr>
              <a:t>。</a:t>
            </a:r>
            <a:endParaRPr lang="zh-CN" altLang="en-US"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掩码数组赋予了我们重新选择元素的权利，而不用改变矩阵的维度。在可视化领域，最典型的应用就是绘制三角热图，代码</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601" y="3573016"/>
            <a:ext cx="466879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438" y="3680649"/>
            <a:ext cx="4563124" cy="226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6146140"/>
            <a:ext cx="6264696" cy="52322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latinLnBrk="0"/>
            <a:r>
              <a:rPr lang="zh-CN" altLang="en-US" sz="1400" smtClean="0">
                <a:latin typeface="微软雅黑" pitchFamily="34" charset="-122"/>
                <a:ea typeface="微软雅黑" pitchFamily="34" charset="-122"/>
              </a:rPr>
              <a:t>注：</a:t>
            </a:r>
            <a:r>
              <a:rPr lang="en-US" altLang="zh-CN" sz="1400" smtClean="0">
                <a:latin typeface="微软雅黑" pitchFamily="34" charset="-122"/>
                <a:ea typeface="微软雅黑" pitchFamily="34" charset="-122"/>
              </a:rPr>
              <a:t>ndarray</a:t>
            </a:r>
            <a:r>
              <a:rPr lang="zh-CN" altLang="en-US" sz="1400" smtClean="0">
                <a:latin typeface="微软雅黑" pitchFamily="34" charset="-122"/>
                <a:ea typeface="微软雅黑" pitchFamily="34" charset="-122"/>
              </a:rPr>
              <a:t>对象的</a:t>
            </a:r>
            <a:r>
              <a:rPr lang="en-US" altLang="zh-CN" sz="1400" smtClean="0">
                <a:latin typeface="微软雅黑" pitchFamily="34" charset="-122"/>
                <a:ea typeface="微软雅黑" pitchFamily="34" charset="-122"/>
              </a:rPr>
              <a:t>reshape</a:t>
            </a:r>
            <a:r>
              <a:rPr lang="zh-CN" altLang="en-US" sz="1400">
                <a:latin typeface="微软雅黑" pitchFamily="34" charset="-122"/>
                <a:ea typeface="微软雅黑" pitchFamily="34" charset="-122"/>
              </a:rPr>
              <a:t>方法参数若有负值</a:t>
            </a:r>
            <a:r>
              <a:rPr lang="zh-CN" altLang="en-US" sz="1400" smtClean="0">
                <a:latin typeface="微软雅黑" pitchFamily="34" charset="-122"/>
                <a:ea typeface="微软雅黑" pitchFamily="34" charset="-122"/>
              </a:rPr>
              <a:t>，那么</a:t>
            </a:r>
            <a:r>
              <a:rPr lang="en-US" altLang="zh-CN" sz="1400">
                <a:latin typeface="微软雅黑" pitchFamily="34" charset="-122"/>
                <a:ea typeface="微软雅黑" pitchFamily="34" charset="-122"/>
              </a:rPr>
              <a:t>reshape</a:t>
            </a:r>
            <a:r>
              <a:rPr lang="zh-CN" altLang="en-US" sz="1400">
                <a:latin typeface="微软雅黑" pitchFamily="34" charset="-122"/>
                <a:ea typeface="微软雅黑" pitchFamily="34" charset="-122"/>
              </a:rPr>
              <a:t>函数会根据另一个参数的维度</a:t>
            </a:r>
            <a:r>
              <a:rPr lang="zh-CN" altLang="en-US" sz="1400" smtClean="0">
                <a:latin typeface="微软雅黑" pitchFamily="34" charset="-122"/>
                <a:ea typeface="微软雅黑" pitchFamily="34" charset="-122"/>
              </a:rPr>
              <a:t>计算该数组另外</a:t>
            </a:r>
            <a:r>
              <a:rPr lang="zh-CN" altLang="en-US" sz="1400">
                <a:latin typeface="微软雅黑" pitchFamily="34" charset="-122"/>
                <a:ea typeface="微软雅黑" pitchFamily="34" charset="-122"/>
              </a:rPr>
              <a:t>一个</a:t>
            </a:r>
            <a:r>
              <a:rPr lang="en-US" altLang="zh-CN" sz="1400">
                <a:latin typeface="微软雅黑" pitchFamily="34" charset="-122"/>
                <a:ea typeface="微软雅黑" pitchFamily="34" charset="-122"/>
              </a:rPr>
              <a:t>shape</a:t>
            </a:r>
            <a:r>
              <a:rPr lang="zh-CN" altLang="en-US" sz="1400">
                <a:latin typeface="微软雅黑" pitchFamily="34" charset="-122"/>
                <a:ea typeface="微软雅黑" pitchFamily="34" charset="-122"/>
              </a:rPr>
              <a:t>属性值</a:t>
            </a:r>
            <a:r>
              <a:rPr lang="zh-CN" altLang="en-US" sz="1400" smtClean="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740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1026"/>
                                        </p:tgtEl>
                                        <p:attrNameLst>
                                          <p:attrName>ppt_w</p:attrName>
                                        </p:attrNameLst>
                                      </p:cBhvr>
                                      <p:tavLst>
                                        <p:tav tm="0">
                                          <p:val>
                                            <p:strVal val="ppt_w"/>
                                          </p:val>
                                        </p:tav>
                                        <p:tav tm="100000">
                                          <p:val>
                                            <p:fltVal val="0"/>
                                          </p:val>
                                        </p:tav>
                                      </p:tavLst>
                                    </p:anim>
                                    <p:anim calcmode="lin" valueType="num">
                                      <p:cBhvr>
                                        <p:cTn id="23" dur="500"/>
                                        <p:tgtEl>
                                          <p:spTgt spid="1026"/>
                                        </p:tgtEl>
                                        <p:attrNameLst>
                                          <p:attrName>ppt_h</p:attrName>
                                        </p:attrNameLst>
                                      </p:cBhvr>
                                      <p:tavLst>
                                        <p:tav tm="0">
                                          <p:val>
                                            <p:strVal val="ppt_h"/>
                                          </p:val>
                                        </p:tav>
                                        <p:tav tm="100000">
                                          <p:val>
                                            <p:fltVal val="0"/>
                                          </p:val>
                                        </p:tav>
                                      </p:tavLst>
                                    </p:anim>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 calcmode="lin" valueType="num">
                                      <p:cBhvr>
                                        <p:cTn id="30" dur="500" fill="hold"/>
                                        <p:tgtEl>
                                          <p:spTgt spid="1027"/>
                                        </p:tgtEl>
                                        <p:attrNameLst>
                                          <p:attrName>ppt_w</p:attrName>
                                        </p:attrNameLst>
                                      </p:cBhvr>
                                      <p:tavLst>
                                        <p:tav tm="0">
                                          <p:val>
                                            <p:fltVal val="0"/>
                                          </p:val>
                                        </p:tav>
                                        <p:tav tm="100000">
                                          <p:val>
                                            <p:strVal val="#ppt_w"/>
                                          </p:val>
                                        </p:tav>
                                      </p:tavLst>
                                    </p:anim>
                                    <p:anim calcmode="lin" valueType="num">
                                      <p:cBhvr>
                                        <p:cTn id="31" dur="500" fill="hold"/>
                                        <p:tgtEl>
                                          <p:spTgt spid="1027"/>
                                        </p:tgtEl>
                                        <p:attrNameLst>
                                          <p:attrName>ppt_h</p:attrName>
                                        </p:attrNameLst>
                                      </p:cBhvr>
                                      <p:tavLst>
                                        <p:tav tm="0">
                                          <p:val>
                                            <p:fltVal val="0"/>
                                          </p:val>
                                        </p:tav>
                                        <p:tav tm="100000">
                                          <p:val>
                                            <p:strVal val="#ppt_h"/>
                                          </p:val>
                                        </p:tav>
                                      </p:tavLst>
                                    </p:anim>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创建掩码式</a:t>
            </a:r>
            <a:r>
              <a:rPr lang="en-US" altLang="zh-CN" b="1">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数组</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在</a:t>
            </a: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子模块中，还提供了多种创建掩码数组的方式，用法</a:t>
            </a:r>
            <a:r>
              <a:rPr lang="zh-CN" altLang="en-US" sz="1600" smtClean="0">
                <a:solidFill>
                  <a:srgbClr val="4BACC6">
                    <a:lumMod val="75000"/>
                  </a:srgbClr>
                </a:solidFill>
                <a:latin typeface="微软雅黑" pitchFamily="34" charset="-122"/>
                <a:ea typeface="微软雅黑" pitchFamily="34" charset="-122"/>
              </a:rPr>
              <a:t>如下：</a:t>
            </a:r>
            <a:endParaRPr lang="zh-CN" altLang="en-US" sz="1600">
              <a:solidFill>
                <a:srgbClr val="4BACC6">
                  <a:lumMod val="75000"/>
                </a:srgb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8"/>
            <a:ext cx="4608512" cy="414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zh-CN" altLang="en-US" sz="1600">
                <a:solidFill>
                  <a:srgbClr val="4BACC6">
                    <a:lumMod val="75000"/>
                  </a:srgbClr>
                </a:solidFill>
                <a:latin typeface="微软雅黑" pitchFamily="34" charset="-122"/>
                <a:ea typeface="微软雅黑" pitchFamily="34" charset="-122"/>
              </a:rPr>
              <a:t>当希望忽略负值，例如对数组的值取对数时，掩码式数组将会非常有用；此外，剔除异常值时，我们也会用到掩码式数组。这项工作是以极值的上下限为基础的</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Numpy.ma</a:t>
            </a:r>
            <a:r>
              <a:rPr lang="zh-CN" altLang="en-US" sz="1600">
                <a:solidFill>
                  <a:srgbClr val="4BACC6">
                    <a:lumMod val="75000"/>
                  </a:srgbClr>
                </a:solidFill>
                <a:latin typeface="微软雅黑" pitchFamily="34" charset="-122"/>
                <a:ea typeface="微软雅黑" pitchFamily="34" charset="-122"/>
              </a:rPr>
              <a:t>子程序包中的函数可以屏蔽数组中被视为无效的元素，例如无法应用</a:t>
            </a:r>
            <a:r>
              <a:rPr lang="en-US" altLang="zh-CN" sz="1600">
                <a:solidFill>
                  <a:srgbClr val="4BACC6">
                    <a:lumMod val="75000"/>
                  </a:srgbClr>
                </a:solidFill>
                <a:latin typeface="微软雅黑" pitchFamily="34" charset="-122"/>
                <a:ea typeface="微软雅黑" pitchFamily="34" charset="-122"/>
              </a:rPr>
              <a:t>log()</a:t>
            </a:r>
            <a:r>
              <a:rPr lang="zh-CN" altLang="en-US" sz="1600">
                <a:solidFill>
                  <a:srgbClr val="4BACC6">
                    <a:lumMod val="75000"/>
                  </a:srgbClr>
                </a:solidFill>
                <a:latin typeface="微软雅黑" pitchFamily="34" charset="-122"/>
                <a:ea typeface="微软雅黑" pitchFamily="34" charset="-122"/>
              </a:rPr>
              <a:t>和</a:t>
            </a:r>
            <a:r>
              <a:rPr lang="en-US" altLang="zh-CN" sz="1600">
                <a:solidFill>
                  <a:srgbClr val="4BACC6">
                    <a:lumMod val="75000"/>
                  </a:srgbClr>
                </a:solidFill>
                <a:latin typeface="微软雅黑" pitchFamily="34" charset="-122"/>
                <a:ea typeface="微软雅黑" pitchFamily="34" charset="-122"/>
              </a:rPr>
              <a:t>sqrt()</a:t>
            </a:r>
            <a:r>
              <a:rPr lang="zh-CN" altLang="en-US" sz="1600">
                <a:solidFill>
                  <a:srgbClr val="4BACC6">
                    <a:lumMod val="75000"/>
                  </a:srgbClr>
                </a:solidFill>
                <a:latin typeface="微软雅黑" pitchFamily="34" charset="-122"/>
                <a:ea typeface="微软雅黑" pitchFamily="34" charset="-122"/>
              </a:rPr>
              <a:t>函数的负值元素。被屏蔽的值类似于关系数据库和程序设计中的</a:t>
            </a:r>
            <a:r>
              <a:rPr lang="en-US" altLang="zh-CN" sz="1600">
                <a:solidFill>
                  <a:srgbClr val="4BACC6">
                    <a:lumMod val="75000"/>
                  </a:srgbClr>
                </a:solidFill>
                <a:latin typeface="微软雅黑" pitchFamily="34" charset="-122"/>
                <a:ea typeface="微软雅黑" pitchFamily="34" charset="-122"/>
              </a:rPr>
              <a:t>NULL</a:t>
            </a:r>
            <a:r>
              <a:rPr lang="zh-CN" altLang="en-US" sz="1600">
                <a:solidFill>
                  <a:srgbClr val="4BACC6">
                    <a:lumMod val="75000"/>
                  </a:srgbClr>
                </a:solidFill>
                <a:latin typeface="微软雅黑" pitchFamily="34" charset="-122"/>
                <a:ea typeface="微软雅黑" pitchFamily="34" charset="-122"/>
              </a:rPr>
              <a:t>值，对被屏蔽的值进行运算时，给它的都是一个屏蔽后的</a:t>
            </a:r>
            <a:r>
              <a:rPr lang="zh-CN" altLang="en-US" sz="1600" smtClean="0">
                <a:solidFill>
                  <a:srgbClr val="4BACC6">
                    <a:lumMod val="75000"/>
                  </a:srgbClr>
                </a:solidFill>
                <a:latin typeface="微软雅黑" pitchFamily="34" charset="-122"/>
                <a:ea typeface="微软雅黑" pitchFamily="34" charset="-122"/>
              </a:rPr>
              <a:t>值。</a:t>
            </a: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下面</a:t>
            </a:r>
            <a:r>
              <a:rPr lang="zh-CN" altLang="en-US" sz="1600">
                <a:solidFill>
                  <a:srgbClr val="4BACC6">
                    <a:lumMod val="75000"/>
                  </a:srgbClr>
                </a:solidFill>
                <a:latin typeface="微软雅黑" pitchFamily="34" charset="-122"/>
                <a:ea typeface="微软雅黑" pitchFamily="34" charset="-122"/>
              </a:rPr>
              <a:t>我们以来源于美国职业棒球大联盟（</a:t>
            </a:r>
            <a:r>
              <a:rPr lang="en-US" altLang="zh-CN" sz="1600">
                <a:solidFill>
                  <a:srgbClr val="4BACC6">
                    <a:lumMod val="75000"/>
                  </a:srgbClr>
                </a:solidFill>
                <a:latin typeface="微软雅黑" pitchFamily="34" charset="-122"/>
                <a:ea typeface="微软雅黑" pitchFamily="34" charset="-122"/>
              </a:rPr>
              <a:t>MLB</a:t>
            </a:r>
            <a:r>
              <a:rPr lang="zh-CN" altLang="en-US" sz="1600">
                <a:solidFill>
                  <a:srgbClr val="4BACC6">
                    <a:lumMod val="75000"/>
                  </a:srgbClr>
                </a:solidFill>
                <a:latin typeface="微软雅黑" pitchFamily="34" charset="-122"/>
                <a:ea typeface="微软雅黑" pitchFamily="34" charset="-122"/>
              </a:rPr>
              <a:t>）选手的薪金数据为</a:t>
            </a:r>
            <a:r>
              <a:rPr lang="zh-CN" altLang="en-US" sz="1600" smtClean="0">
                <a:solidFill>
                  <a:srgbClr val="4BACC6">
                    <a:lumMod val="75000"/>
                  </a:srgbClr>
                </a:solidFill>
                <a:latin typeface="微软雅黑" pitchFamily="34" charset="-122"/>
                <a:ea typeface="微软雅黑" pitchFamily="34" charset="-122"/>
              </a:rPr>
              <a:t>例</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6307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46" y="1772816"/>
            <a:ext cx="5202907" cy="3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1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NumPy</a:t>
            </a:r>
            <a:r>
              <a:rPr lang="zh-CN" altLang="en-US" b="1" smtClean="0">
                <a:solidFill>
                  <a:schemeClr val="accent5">
                    <a:lumMod val="50000"/>
                  </a:schemeClr>
                </a:solidFill>
                <a:latin typeface="微软雅黑" pitchFamily="34" charset="-122"/>
                <a:ea typeface="微软雅黑" pitchFamily="34" charset="-122"/>
              </a:rPr>
              <a:t>随机数</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忽略负值和</a:t>
            </a:r>
            <a:r>
              <a:rPr lang="zh-CN" altLang="en-US" b="1" smtClean="0">
                <a:solidFill>
                  <a:schemeClr val="accent5">
                    <a:lumMod val="50000"/>
                  </a:schemeClr>
                </a:solidFill>
                <a:latin typeface="微软雅黑" pitchFamily="34" charset="-122"/>
                <a:ea typeface="微软雅黑" pitchFamily="34" charset="-122"/>
              </a:rPr>
              <a:t>极值</a:t>
            </a:r>
            <a:endParaRPr lang="en-US" altLang="zh-CN" b="1" smtClean="0">
              <a:solidFill>
                <a:schemeClr val="accent5">
                  <a:lumMod val="50000"/>
                </a:schemeClr>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21" y="1988840"/>
            <a:ext cx="5348957" cy="224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723" y="2014914"/>
            <a:ext cx="4056552" cy="321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6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fltVal val="0"/>
                                          </p:val>
                                        </p:tav>
                                        <p:tav tm="100000">
                                          <p:val>
                                            <p:strVal val="#ppt_w"/>
                                          </p:val>
                                        </p:tav>
                                      </p:tavLst>
                                    </p:anim>
                                    <p:anim calcmode="lin" valueType="num">
                                      <p:cBhvr>
                                        <p:cTn id="8" dur="500" fill="hold"/>
                                        <p:tgtEl>
                                          <p:spTgt spid="15363"/>
                                        </p:tgtEl>
                                        <p:attrNameLst>
                                          <p:attrName>ppt_h</p:attrName>
                                        </p:attrNameLst>
                                      </p:cBhvr>
                                      <p:tavLst>
                                        <p:tav tm="0">
                                          <p:val>
                                            <p:fltVal val="0"/>
                                          </p:val>
                                        </p:tav>
                                        <p:tav tm="100000">
                                          <p:val>
                                            <p:strVal val="#ppt_h"/>
                                          </p:val>
                                        </p:tav>
                                      </p:tavLst>
                                    </p:anim>
                                    <p:animEffect transition="in" filter="fade">
                                      <p:cBhvr>
                                        <p:cTn id="9" dur="500"/>
                                        <p:tgtEl>
                                          <p:spTgt spid="1536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5363"/>
                                        </p:tgtEl>
                                      </p:cBhvr>
                                    </p:animEffect>
                                    <p:set>
                                      <p:cBhvr>
                                        <p:cTn id="14" dur="1" fill="hold">
                                          <p:stCondLst>
                                            <p:cond delay="499"/>
                                          </p:stCondLst>
                                        </p:cTn>
                                        <p:tgtEl>
                                          <p:spTgt spid="153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animEffect transition="in" filter="fade">
                                      <p:cBhvr>
                                        <p:cTn id="21"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数据的可视化呈现</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gn="just">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Matplotlib</a:t>
            </a:r>
            <a:r>
              <a:rPr lang="zh-CN" altLang="en-US" sz="1600" smtClean="0">
                <a:solidFill>
                  <a:schemeClr val="accent5">
                    <a:lumMod val="75000"/>
                  </a:schemeClr>
                </a:solidFill>
                <a:latin typeface="微软雅黑" pitchFamily="34" charset="-122"/>
                <a:ea typeface="微软雅黑" pitchFamily="34" charset="-122"/>
              </a:rPr>
              <a:t>的基本介绍</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M</a:t>
            </a:r>
            <a:r>
              <a:rPr lang="en-US" altLang="zh-CN" sz="1600" smtClean="0">
                <a:solidFill>
                  <a:schemeClr val="accent5">
                    <a:lumMod val="75000"/>
                  </a:schemeClr>
                </a:solidFill>
                <a:latin typeface="微软雅黑" pitchFamily="34" charset="-122"/>
                <a:ea typeface="微软雅黑" pitchFamily="34" charset="-122"/>
              </a:rPr>
              <a:t>atplot</a:t>
            </a:r>
            <a:r>
              <a:rPr lang="zh-CN" altLang="en-US" sz="1600" smtClean="0">
                <a:solidFill>
                  <a:schemeClr val="accent5">
                    <a:lumMod val="75000"/>
                  </a:schemeClr>
                </a:solidFill>
                <a:latin typeface="微软雅黑" pitchFamily="34" charset="-122"/>
                <a:ea typeface="微软雅黑" pitchFamily="34" charset="-122"/>
              </a:rPr>
              <a:t>对中文标题的支持</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Matplot</a:t>
            </a:r>
            <a:r>
              <a:rPr lang="zh-CN" altLang="en-US" sz="1600" smtClean="0">
                <a:solidFill>
                  <a:schemeClr val="accent5">
                    <a:lumMod val="75000"/>
                  </a:schemeClr>
                </a:solidFill>
                <a:latin typeface="微软雅黑" pitchFamily="34" charset="-122"/>
                <a:ea typeface="微软雅黑" pitchFamily="34" charset="-122"/>
              </a:rPr>
              <a:t>的基本用法</a:t>
            </a:r>
            <a:endParaRPr lang="zh-CN" altLang="en-US"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绘制常用</a:t>
            </a:r>
            <a:r>
              <a:rPr lang="zh-CN" altLang="en-US" sz="1600" smtClean="0">
                <a:solidFill>
                  <a:schemeClr val="accent5">
                    <a:lumMod val="75000"/>
                  </a:schemeClr>
                </a:solidFill>
                <a:latin typeface="微软雅黑" pitchFamily="34" charset="-122"/>
                <a:ea typeface="微软雅黑" pitchFamily="34" charset="-122"/>
              </a:rPr>
              <a:t>图表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绘图样式</a:t>
            </a:r>
            <a:r>
              <a:rPr lang="zh-CN" altLang="en-US" sz="1600" smtClean="0">
                <a:solidFill>
                  <a:schemeClr val="accent5">
                    <a:lumMod val="75000"/>
                  </a:schemeClr>
                </a:solidFill>
                <a:latin typeface="微软雅黑" pitchFamily="34" charset="-122"/>
                <a:ea typeface="微软雅黑" pitchFamily="34" charset="-122"/>
              </a:rPr>
              <a:t>设置</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899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Matplotlib</a:t>
            </a:r>
            <a:r>
              <a:rPr lang="zh-CN" altLang="en-US" b="1" smtClean="0">
                <a:solidFill>
                  <a:schemeClr val="accent5">
                    <a:lumMod val="50000"/>
                  </a:schemeClr>
                </a:solidFill>
                <a:latin typeface="微软雅黑" pitchFamily="34" charset="-122"/>
                <a:ea typeface="微软雅黑" pitchFamily="34" charset="-122"/>
              </a:rPr>
              <a:t>基本介绍</a:t>
            </a:r>
            <a:endParaRPr lang="en-US" altLang="zh-CN" b="1" smtClean="0">
              <a:solidFill>
                <a:schemeClr val="accent5">
                  <a:lumMod val="50000"/>
                </a:schemeClr>
              </a:solidFill>
              <a:latin typeface="微软雅黑" pitchFamily="34" charset="-122"/>
              <a:ea typeface="微软雅黑" pitchFamily="34" charset="-122"/>
            </a:endParaRPr>
          </a:p>
          <a:p>
            <a:pPr lvl="0" indent="403225" latinLnBrk="0">
              <a:lnSpc>
                <a:spcPct val="150000"/>
              </a:lnSpc>
            </a:pPr>
            <a:r>
              <a:rPr lang="en-US" altLang="zh-CN" sz="1600">
                <a:solidFill>
                  <a:srgbClr val="4BACC6">
                    <a:lumMod val="75000"/>
                  </a:srgbClr>
                </a:solidFill>
                <a:latin typeface="微软雅黑" pitchFamily="34" charset="-122"/>
                <a:ea typeface="微软雅黑" pitchFamily="34" charset="-122"/>
              </a:rPr>
              <a:t>Matplotlib </a:t>
            </a:r>
            <a:r>
              <a:rPr lang="zh-CN" altLang="en-US" sz="1600" smtClean="0">
                <a:solidFill>
                  <a:srgbClr val="4BACC6">
                    <a:lumMod val="75000"/>
                  </a:srgbClr>
                </a:solidFill>
                <a:latin typeface="微软雅黑" pitchFamily="34" charset="-122"/>
                <a:ea typeface="微软雅黑" pitchFamily="34" charset="-122"/>
              </a:rPr>
              <a:t>是当前 </a:t>
            </a:r>
            <a:r>
              <a:rPr lang="en-US" altLang="zh-CN" sz="1600">
                <a:solidFill>
                  <a:srgbClr val="4BACC6">
                    <a:lumMod val="75000"/>
                  </a:srgbClr>
                </a:solidFill>
                <a:latin typeface="微软雅黑" pitchFamily="34" charset="-122"/>
                <a:ea typeface="微软雅黑" pitchFamily="34" charset="-122"/>
              </a:rPr>
              <a:t>Python 2D-</a:t>
            </a:r>
            <a:r>
              <a:rPr lang="zh-CN" altLang="en-US" sz="1600">
                <a:solidFill>
                  <a:srgbClr val="4BACC6">
                    <a:lumMod val="75000"/>
                  </a:srgbClr>
                </a:solidFill>
                <a:latin typeface="微软雅黑" pitchFamily="34" charset="-122"/>
                <a:ea typeface="微软雅黑" pitchFamily="34" charset="-122"/>
              </a:rPr>
              <a:t>绘图领域使用最广泛的套件。它能让使用者很轻松地将数据图形化，并且提供多样化的输出</a:t>
            </a:r>
            <a:r>
              <a:rPr lang="zh-CN" altLang="en-US" sz="1600" smtClean="0">
                <a:solidFill>
                  <a:srgbClr val="4BACC6">
                    <a:lumMod val="75000"/>
                  </a:srgbClr>
                </a:solidFill>
                <a:latin typeface="微软雅黑" pitchFamily="34" charset="-122"/>
                <a:ea typeface="微软雅黑" pitchFamily="34" charset="-122"/>
              </a:rPr>
              <a:t>格式。</a:t>
            </a:r>
            <a:r>
              <a:rPr lang="zh-CN" altLang="en-US" sz="1600">
                <a:solidFill>
                  <a:srgbClr val="4BACC6">
                    <a:lumMod val="75000"/>
                  </a:srgbClr>
                </a:solidFill>
                <a:latin typeface="微软雅黑" pitchFamily="34" charset="-122"/>
                <a:ea typeface="微软雅黑" pitchFamily="34" charset="-122"/>
              </a:rPr>
              <a:t>下面是一些</a:t>
            </a:r>
            <a:r>
              <a:rPr lang="zh-CN" altLang="en-US" sz="1600" smtClean="0">
                <a:solidFill>
                  <a:srgbClr val="4BACC6">
                    <a:lumMod val="75000"/>
                  </a:srgbClr>
                </a:solidFill>
                <a:latin typeface="微软雅黑" pitchFamily="34" charset="-122"/>
                <a:ea typeface="微软雅黑" pitchFamily="34" charset="-122"/>
              </a:rPr>
              <a:t>图例：</a:t>
            </a: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403225"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403225" latinLnBrk="0">
              <a:lnSpc>
                <a:spcPct val="150000"/>
              </a:lnSpc>
            </a:pPr>
            <a:r>
              <a:rPr lang="en-US" altLang="zh-CN" sz="1600" smtClean="0">
                <a:solidFill>
                  <a:srgbClr val="4BACC6">
                    <a:lumMod val="75000"/>
                  </a:srgbClr>
                </a:solidFill>
                <a:latin typeface="微软雅黑" pitchFamily="34" charset="-122"/>
                <a:ea typeface="微软雅黑" pitchFamily="34" charset="-122"/>
              </a:rPr>
              <a:t>Matplotlib</a:t>
            </a:r>
            <a:r>
              <a:rPr lang="zh-CN" altLang="en-US" sz="1600" smtClean="0">
                <a:solidFill>
                  <a:srgbClr val="4BACC6">
                    <a:lumMod val="75000"/>
                  </a:srgbClr>
                </a:solidFill>
                <a:latin typeface="微软雅黑" pitchFamily="34" charset="-122"/>
                <a:ea typeface="微软雅黑" pitchFamily="34" charset="-122"/>
              </a:rPr>
              <a:t>可</a:t>
            </a:r>
            <a:r>
              <a:rPr lang="zh-CN" altLang="en-US" sz="1600">
                <a:solidFill>
                  <a:srgbClr val="4BACC6">
                    <a:lumMod val="75000"/>
                  </a:srgbClr>
                </a:solidFill>
                <a:latin typeface="微软雅黑" pitchFamily="34" charset="-122"/>
                <a:ea typeface="微软雅黑" pitchFamily="34" charset="-122"/>
              </a:rPr>
              <a:t>与 </a:t>
            </a:r>
            <a:r>
              <a:rPr lang="en-US" altLang="zh-CN" sz="1600">
                <a:solidFill>
                  <a:srgbClr val="4BACC6">
                    <a:lumMod val="75000"/>
                  </a:srgbClr>
                </a:solidFill>
                <a:latin typeface="微软雅黑" pitchFamily="34" charset="-122"/>
                <a:ea typeface="微软雅黑" pitchFamily="34" charset="-122"/>
              </a:rPr>
              <a:t>NumPy </a:t>
            </a:r>
            <a:r>
              <a:rPr lang="zh-CN" altLang="en-US" sz="1600">
                <a:solidFill>
                  <a:srgbClr val="4BACC6">
                    <a:lumMod val="75000"/>
                  </a:srgbClr>
                </a:solidFill>
                <a:latin typeface="微软雅黑" pitchFamily="34" charset="-122"/>
                <a:ea typeface="微软雅黑" pitchFamily="34" charset="-122"/>
              </a:rPr>
              <a:t>一起使用</a:t>
            </a:r>
            <a:r>
              <a:rPr lang="zh-CN" altLang="en-US" sz="1600" smtClean="0">
                <a:solidFill>
                  <a:srgbClr val="4BACC6">
                    <a:lumMod val="75000"/>
                  </a:srgbClr>
                </a:solidFill>
                <a:latin typeface="微软雅黑" pitchFamily="34" charset="-122"/>
                <a:ea typeface="微软雅黑" pitchFamily="34" charset="-122"/>
              </a:rPr>
              <a:t>，形成了</a:t>
            </a:r>
            <a:r>
              <a:rPr lang="zh-CN" altLang="en-US" sz="1600">
                <a:solidFill>
                  <a:srgbClr val="4BACC6">
                    <a:lumMod val="75000"/>
                  </a:srgbClr>
                </a:solidFill>
                <a:latin typeface="微软雅黑" pitchFamily="34" charset="-122"/>
                <a:ea typeface="微软雅黑" pitchFamily="34" charset="-122"/>
              </a:rPr>
              <a:t>一种有效的 </a:t>
            </a:r>
            <a:r>
              <a:rPr lang="en-US" altLang="zh-CN" sz="1600">
                <a:solidFill>
                  <a:srgbClr val="4BACC6">
                    <a:lumMod val="75000"/>
                  </a:srgbClr>
                </a:solidFill>
                <a:latin typeface="微软雅黑" pitchFamily="34" charset="-122"/>
                <a:ea typeface="微软雅黑" pitchFamily="34" charset="-122"/>
              </a:rPr>
              <a:t>MatLab </a:t>
            </a:r>
            <a:r>
              <a:rPr lang="zh-CN" altLang="en-US" sz="1600">
                <a:solidFill>
                  <a:srgbClr val="4BACC6">
                    <a:lumMod val="75000"/>
                  </a:srgbClr>
                </a:solidFill>
                <a:latin typeface="微软雅黑" pitchFamily="34" charset="-122"/>
                <a:ea typeface="微软雅黑" pitchFamily="34" charset="-122"/>
              </a:rPr>
              <a:t>开源替代方案，也可以和图形工具包一起</a:t>
            </a:r>
            <a:r>
              <a:rPr lang="zh-CN" altLang="en-US" sz="1600" smtClean="0">
                <a:solidFill>
                  <a:srgbClr val="4BACC6">
                    <a:lumMod val="75000"/>
                  </a:srgbClr>
                </a:solidFill>
                <a:latin typeface="微软雅黑" pitchFamily="34" charset="-122"/>
                <a:ea typeface="微软雅黑" pitchFamily="34" charset="-122"/>
              </a:rPr>
              <a:t>使用。</a:t>
            </a:r>
            <a:r>
              <a:rPr lang="zh-CN" altLang="en-US" sz="1600">
                <a:solidFill>
                  <a:srgbClr val="4BACC6">
                    <a:lumMod val="75000"/>
                  </a:srgbClr>
                </a:solidFill>
                <a:latin typeface="微软雅黑" pitchFamily="34" charset="-122"/>
                <a:ea typeface="微软雅黑" pitchFamily="34" charset="-122"/>
              </a:rPr>
              <a:t>这里</a:t>
            </a:r>
            <a:r>
              <a:rPr lang="zh-CN" altLang="en-US" sz="1600" smtClean="0">
                <a:solidFill>
                  <a:srgbClr val="4BACC6">
                    <a:lumMod val="75000"/>
                  </a:srgbClr>
                </a:solidFill>
                <a:latin typeface="微软雅黑" pitchFamily="34" charset="-122"/>
                <a:ea typeface="微软雅黑" pitchFamily="34" charset="-122"/>
              </a:rPr>
              <a:t>将探索 </a:t>
            </a:r>
            <a:r>
              <a:rPr lang="en-US" altLang="zh-CN" sz="1600" smtClean="0">
                <a:solidFill>
                  <a:srgbClr val="4BACC6">
                    <a:lumMod val="75000"/>
                  </a:srgbClr>
                </a:solidFill>
                <a:latin typeface="微软雅黑" pitchFamily="34" charset="-122"/>
                <a:ea typeface="微软雅黑" pitchFamily="34" charset="-122"/>
              </a:rPr>
              <a:t>Matplotlib </a:t>
            </a:r>
            <a:r>
              <a:rPr lang="zh-CN" altLang="en-US" sz="1600">
                <a:solidFill>
                  <a:srgbClr val="4BACC6">
                    <a:lumMod val="75000"/>
                  </a:srgbClr>
                </a:solidFill>
                <a:latin typeface="微软雅黑" pitchFamily="34" charset="-122"/>
                <a:ea typeface="微软雅黑" pitchFamily="34" charset="-122"/>
              </a:rPr>
              <a:t>的常见用法。 </a:t>
            </a:r>
            <a:endParaRPr lang="en-US" altLang="zh-CN" sz="1600" smtClean="0">
              <a:solidFill>
                <a:srgbClr val="4BACC6">
                  <a:lumMod val="75000"/>
                </a:srgbClr>
              </a:solidFill>
              <a:latin typeface="微软雅黑" pitchFamily="34" charset="-122"/>
              <a:ea typeface="微软雅黑" pitchFamily="34" charset="-122"/>
            </a:endParaRPr>
          </a:p>
        </p:txBody>
      </p:sp>
      <p:pic>
        <p:nvPicPr>
          <p:cNvPr id="1026" name="Picture 2" descr="Image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32" y="2450600"/>
            <a:ext cx="6767736" cy="205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8572</TotalTime>
  <Words>10704</Words>
  <Application>Microsoft Office PowerPoint</Application>
  <PresentationFormat>全屏显示(4:3)</PresentationFormat>
  <Paragraphs>869</Paragraphs>
  <Slides>200</Slides>
  <Notes>56</Notes>
  <HiddenSlides>0</HiddenSlides>
  <MMClips>0</MMClips>
  <ScaleCrop>false</ScaleCrop>
  <HeadingPairs>
    <vt:vector size="4" baseType="variant">
      <vt:variant>
        <vt:lpstr>主题</vt:lpstr>
      </vt:variant>
      <vt:variant>
        <vt:i4>1</vt:i4>
      </vt:variant>
      <vt:variant>
        <vt:lpstr>幻灯片标题</vt:lpstr>
      </vt:variant>
      <vt:variant>
        <vt:i4>200</vt:i4>
      </vt:variant>
    </vt:vector>
  </HeadingPairs>
  <TitlesOfParts>
    <vt:vector size="201"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1369</cp:revision>
  <dcterms:created xsi:type="dcterms:W3CDTF">2012-06-16T23:27:00Z</dcterms:created>
  <dcterms:modified xsi:type="dcterms:W3CDTF">2020-12-03T01:40:21Z</dcterms:modified>
</cp:coreProperties>
</file>